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2"/>
  </p:notesMasterIdLst>
  <p:sldIdLst>
    <p:sldId id="256" r:id="rId5"/>
    <p:sldId id="257" r:id="rId6"/>
    <p:sldId id="258" r:id="rId7"/>
    <p:sldId id="259" r:id="rId8"/>
    <p:sldId id="260" r:id="rId9"/>
    <p:sldId id="311"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277" r:id="rId58"/>
    <p:sldId id="313" r:id="rId59"/>
    <p:sldId id="278" r:id="rId60"/>
    <p:sldId id="279" r:id="rId61"/>
  </p:sldIdLst>
  <p:sldSz cx="18288000" cy="10287000"/>
  <p:notesSz cx="6858000" cy="9144000"/>
  <p:embeddedFontLst>
    <p:embeddedFont>
      <p:font typeface="Canva Sans" panose="020B0604020202020204" charset="0"/>
      <p:regular r:id="rId63"/>
    </p:embeddedFont>
    <p:embeddedFont>
      <p:font typeface="Canva Sans 1" panose="020B0604020202020204" charset="0"/>
      <p:regular r:id="rId64"/>
    </p:embeddedFont>
    <p:embeddedFont>
      <p:font typeface="Canva Sans 1 Bold" panose="020B0604020202020204" charset="0"/>
      <p:regular r:id="rId65"/>
    </p:embeddedFont>
    <p:embeddedFont>
      <p:font typeface="Canva Sans 1 Bold Italics" panose="020B0604020202020204" charset="0"/>
      <p:regular r:id="rId66"/>
    </p:embeddedFont>
    <p:embeddedFont>
      <p:font typeface="Canva Sans 1 Italics" panose="020B0604020202020204" charset="0"/>
      <p:regular r:id="rId67"/>
    </p:embeddedFont>
    <p:embeddedFont>
      <p:font typeface="Canva Sans 2" panose="020B0604020202020204" charset="0"/>
      <p:regular r:id="rId68"/>
    </p:embeddedFont>
    <p:embeddedFont>
      <p:font typeface="Canva Sans 2 Bold" panose="020B0604020202020204" charset="0"/>
      <p:regular r:id="rId69"/>
    </p:embeddedFont>
    <p:embeddedFont>
      <p:font typeface="Lato" panose="020F0502020204030203" pitchFamily="34" charset="0"/>
      <p:regular r:id="rId70"/>
      <p:bold r:id="rId71"/>
      <p:italic r:id="rId72"/>
      <p:boldItalic r:id="rId73"/>
    </p:embeddedFont>
    <p:embeddedFont>
      <p:font typeface="Lato Black" panose="020F0502020204030203" pitchFamily="34" charset="0"/>
      <p:bold r:id="rId74"/>
      <p:boldItalic r:id="rId75"/>
    </p:embeddedFont>
    <p:embeddedFont>
      <p:font typeface="Poppins" panose="00000500000000000000" pitchFamily="2" charset="0"/>
      <p:regular r:id="rId76"/>
      <p:bold r:id="rId77"/>
      <p:italic r:id="rId78"/>
      <p:boldItalic r:id="rId79"/>
    </p:embeddedFont>
    <p:embeddedFont>
      <p:font typeface="Poppins Light" panose="00000400000000000000" pitchFamily="2" charset="0"/>
      <p:regular r:id="rId80"/>
      <p:italic r:id="rId81"/>
    </p:embeddedFont>
    <p:embeddedFont>
      <p:font typeface="Poppins Light Bold" panose="020B0604020202020204" charset="0"/>
      <p:regular r:id="rId82"/>
    </p:embeddedFont>
    <p:embeddedFont>
      <p:font typeface="Poppins Medium" panose="00000600000000000000" pitchFamily="2" charset="0"/>
      <p:regular r:id="rId83"/>
      <p:italic r:id="rId84"/>
    </p:embeddedFont>
    <p:embeddedFont>
      <p:font typeface="Poppins Medium Bold" panose="020B0604020202020204" charset="0"/>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60EC2-443C-9442-C8D3-10AA03F659C5}" v="13" dt="2024-10-12T14:33:51.309"/>
    <p1510:client id="{B7FB5761-521D-DE3F-CC63-EFBC84987665}" v="32" dt="2024-10-11T18:10:48.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3" d="100"/>
          <a:sy n="33" d="100"/>
        </p:scale>
        <p:origin x="132" y="4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font" Target="fonts/font22.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0.fntdata"/><Relationship Id="rId90" Type="http://schemas.microsoft.com/office/2015/10/relationships/revisionInfo" Target="revisionInfo.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7AF61-5A50-4D23-B3E8-237AA536A164}" type="datetimeFigureOut">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3FFB1-E972-4F4A-8ACD-4D21AB7C61B9}" type="slidenum">
              <a:t>‹#›</a:t>
            </a:fld>
            <a:endParaRPr lang="en-US"/>
          </a:p>
        </p:txBody>
      </p:sp>
    </p:spTree>
    <p:extLst>
      <p:ext uri="{BB962C8B-B14F-4D97-AF65-F5344CB8AC3E}">
        <p14:creationId xmlns:p14="http://schemas.microsoft.com/office/powerpoint/2010/main" val="294127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Kriti</a:t>
            </a:r>
            <a:endParaRPr/>
          </a:p>
        </p:txBody>
      </p:sp>
      <p:sp>
        <p:nvSpPr>
          <p:cNvPr id="157" name="Google Shape;15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07fe44a450_0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307fe44a450_0_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85" name="Google Shape;285;g307fe44a450_0_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07fe44a450_0_5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98" name="Google Shape;298;g307fe44a450_0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07fe44a450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Amy</a:t>
            </a:r>
            <a:endParaRPr/>
          </a:p>
          <a:p>
            <a:pPr marL="0" lvl="0" indent="0" algn="l" rtl="0">
              <a:lnSpc>
                <a:spcPct val="100000"/>
              </a:lnSpc>
              <a:spcBef>
                <a:spcPts val="0"/>
              </a:spcBef>
              <a:spcAft>
                <a:spcPts val="0"/>
              </a:spcAft>
              <a:buSzPts val="1400"/>
              <a:buNone/>
            </a:pPr>
            <a:endParaRPr/>
          </a:p>
        </p:txBody>
      </p:sp>
      <p:sp>
        <p:nvSpPr>
          <p:cNvPr id="310" name="Google Shape;310;g307fe44a450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07fe44a450_0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307fe44a450_0_5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323" name="Google Shape;323;g307fe44a450_0_5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07fe44a450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307fe44a450_0_5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a:latin typeface="Lato"/>
                <a:ea typeface="Lato"/>
                <a:cs typeface="Lato"/>
                <a:sym typeface="Lato"/>
              </a:rPr>
              <a:t>Amy</a:t>
            </a:r>
            <a:endParaRPr sz="100"/>
          </a:p>
          <a:p>
            <a:pPr marL="0" lvl="0" indent="0" algn="l" rtl="0">
              <a:lnSpc>
                <a:spcPct val="100000"/>
              </a:lnSpc>
              <a:spcBef>
                <a:spcPts val="0"/>
              </a:spcBef>
              <a:spcAft>
                <a:spcPts val="0"/>
              </a:spcAft>
              <a:buClr>
                <a:schemeClr val="dk1"/>
              </a:buClr>
              <a:buSzPts val="1100"/>
              <a:buFont typeface="Arial"/>
              <a:buNone/>
            </a:pPr>
            <a:endParaRPr/>
          </a:p>
        </p:txBody>
      </p:sp>
      <p:sp>
        <p:nvSpPr>
          <p:cNvPr id="336" name="Google Shape;336;g307fe44a450_0_5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07fe44a450_0_7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348" name="Google Shape;348;g307fe44a450_0_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07fe44a450_0_7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Amy</a:t>
            </a:r>
            <a:endParaRPr/>
          </a:p>
          <a:p>
            <a:pPr marL="0" lvl="0" indent="0" algn="l" rtl="0">
              <a:lnSpc>
                <a:spcPct val="100000"/>
              </a:lnSpc>
              <a:spcBef>
                <a:spcPts val="0"/>
              </a:spcBef>
              <a:spcAft>
                <a:spcPts val="0"/>
              </a:spcAft>
              <a:buSzPts val="1400"/>
              <a:buNone/>
            </a:pPr>
            <a:endParaRPr/>
          </a:p>
        </p:txBody>
      </p:sp>
      <p:sp>
        <p:nvSpPr>
          <p:cNvPr id="357" name="Google Shape;357;g307fe44a450_0_7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07fe44a450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07fe44a450_0_8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Amy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I’d actually like to be more specific with trainings—we have so many good ones: 2-day components of Care, advanced psychotherapy, advanced psychopharmacology, perinatal Grief and Loss, Paternal PMH, PMH 101 (FREE 90-min webinar)   I realize that means another slide BGM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Laura Killgore added icons to the top and created a new slide bellow 08/10/23</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8/18 JRP suggestion- can we reduce the words on this slide. Is it implied that this presentation is for information on PMHD and support - so we may not need to repeat this?</a:t>
            </a:r>
            <a:endParaRPr/>
          </a:p>
          <a:p>
            <a:pPr marL="0" lvl="0" indent="0" algn="l" rtl="0">
              <a:lnSpc>
                <a:spcPct val="100000"/>
              </a:lnSpc>
              <a:spcBef>
                <a:spcPts val="0"/>
              </a:spcBef>
              <a:spcAft>
                <a:spcPts val="0"/>
              </a:spcAft>
              <a:buClr>
                <a:schemeClr val="dk1"/>
              </a:buClr>
              <a:buSzPts val="1400"/>
              <a:buFont typeface="Arial"/>
              <a:buNone/>
            </a:pPr>
            <a:r>
              <a:rPr lang="en-US"/>
              <a:t>Also do we need to list trainings here if we also do on slide 15. (maybe move conference and Frontline to slide 15) if we move trainings from slide 13 to 15., then we can combine 13 and 14.</a:t>
            </a:r>
            <a:endParaRPr/>
          </a:p>
          <a:p>
            <a:pPr marL="457200" lvl="0" indent="-317500" algn="l" rtl="0">
              <a:lnSpc>
                <a:spcPct val="100000"/>
              </a:lnSpc>
              <a:spcBef>
                <a:spcPts val="0"/>
              </a:spcBef>
              <a:spcAft>
                <a:spcPts val="0"/>
              </a:spcAft>
              <a:buSzPts val="1400"/>
              <a:buChar char="•"/>
            </a:pPr>
            <a:r>
              <a:rPr lang="en-US"/>
              <a:t>Consultation for medical professionals who have questions about prescribing psychiatric medication  877.499.4773</a:t>
            </a:r>
            <a:endParaRPr/>
          </a:p>
          <a:p>
            <a:pPr marL="457200" lvl="0" indent="-317500" algn="l" rtl="0">
              <a:lnSpc>
                <a:spcPct val="100000"/>
              </a:lnSpc>
              <a:spcBef>
                <a:spcPts val="0"/>
              </a:spcBef>
              <a:spcAft>
                <a:spcPts val="0"/>
              </a:spcAft>
              <a:buSzPts val="1400"/>
              <a:buChar char="•"/>
            </a:pPr>
            <a:r>
              <a:rPr lang="en-US"/>
              <a:t>Provider directory: good</a:t>
            </a:r>
            <a:endParaRPr/>
          </a:p>
          <a:p>
            <a:pPr marL="457200" lvl="0" indent="-317500" algn="l" rtl="0">
              <a:lnSpc>
                <a:spcPct val="100000"/>
              </a:lnSpc>
              <a:spcBef>
                <a:spcPts val="0"/>
              </a:spcBef>
              <a:spcAft>
                <a:spcPts val="0"/>
              </a:spcAft>
              <a:buSzPts val="1400"/>
              <a:buChar char="•"/>
            </a:pPr>
            <a:r>
              <a:rPr lang="en-US"/>
              <a:t>PMHD Training (via webinar or onsite locations) that equips frontline providers with the necessary skills to assess and support patients  (CMEs and CEs)</a:t>
            </a:r>
            <a:endParaRPr/>
          </a:p>
          <a:p>
            <a:pPr marL="457200" lvl="0" indent="-317500" algn="l" rtl="0">
              <a:lnSpc>
                <a:spcPct val="100000"/>
              </a:lnSpc>
              <a:spcBef>
                <a:spcPts val="0"/>
              </a:spcBef>
              <a:spcAft>
                <a:spcPts val="0"/>
              </a:spcAft>
              <a:buSzPts val="1400"/>
              <a:buChar char="•"/>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70" name="Google Shape;370;g307fe44a450_0_8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07fe44a450_0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307fe44a450_0_8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Amy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Laura Killgore added icons to the top 08/10/23</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if we move trainings from lisde 13 to 15., then we can combine 13 and 14.</a:t>
            </a:r>
            <a:endParaRPr/>
          </a:p>
          <a:p>
            <a:pPr marL="0" lvl="0" indent="0" algn="l" rtl="0">
              <a:lnSpc>
                <a:spcPct val="100000"/>
              </a:lnSpc>
              <a:spcBef>
                <a:spcPts val="0"/>
              </a:spcBef>
              <a:spcAft>
                <a:spcPts val="0"/>
              </a:spcAft>
              <a:buSzPts val="1400"/>
              <a:buNone/>
            </a:pPr>
            <a:endParaRPr/>
          </a:p>
        </p:txBody>
      </p:sp>
      <p:sp>
        <p:nvSpPr>
          <p:cNvPr id="385" name="Google Shape;385;g307fe44a450_0_8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07fe44a450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07fe44a450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Amy</a:t>
            </a:r>
            <a:endParaRPr/>
          </a:p>
          <a:p>
            <a:pPr marL="0" lvl="0" indent="0" algn="l" rtl="0">
              <a:lnSpc>
                <a:spcPct val="100000"/>
              </a:lnSpc>
              <a:spcBef>
                <a:spcPts val="0"/>
              </a:spcBef>
              <a:spcAft>
                <a:spcPts val="0"/>
              </a:spcAft>
              <a:buSzPts val="1400"/>
              <a:buNone/>
            </a:pPr>
            <a:endParaRPr/>
          </a:p>
        </p:txBody>
      </p:sp>
      <p:sp>
        <p:nvSpPr>
          <p:cNvPr id="400" name="Google Shape;400;g307fe44a450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07fe44a450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307fe44a450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181" name="Google Shape;181;g307fe44a450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07fe44a450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07fe44a450_0_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413" name="Google Shape;413;g307fe44a450_0_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07fe44a450_0_9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307fe44a450_0_9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428" name="Google Shape;428;g307fe44a450_0_9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07fe44a450_0_10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453" name="Google Shape;453;g307fe44a450_0_1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7fe44a450_0_1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307fe44a450_0_1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463" name="Google Shape;463;g307fe44a450_0_10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07fe44a450_0_1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307fe44a450_0_10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477" name="Google Shape;477;g307fe44a450_0_10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07fe44a450_0_1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07fe44a450_0_1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504" name="Google Shape;504;g307fe44a450_0_1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07fe44a450_0_1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07fe44a450_0_1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515" name="Google Shape;515;g307fe44a450_0_1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07fe44a450_0_1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307fe44a450_0_1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527" name="Google Shape;527;g307fe44a450_0_1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07fe44a450_0_1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540" name="Google Shape;540;g307fe44a450_0_1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07fe44a450_0_1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07fe44a450_0_1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550" name="Google Shape;550;g307fe44a450_0_1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7fe44a450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07fe44a450_0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Kriti</a:t>
            </a:r>
            <a:endParaRPr/>
          </a:p>
        </p:txBody>
      </p:sp>
      <p:sp>
        <p:nvSpPr>
          <p:cNvPr id="194" name="Google Shape;194;g307fe44a450_0_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07fe44a450_0_1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563" name="Google Shape;563;g307fe44a450_0_1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07fe44a450_0_1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572" name="Google Shape;572;g307fe44a450_0_1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07fe44a450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307fe44a450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08" name="Google Shape;208;g307fe44a450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7fe44a450_0_6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22" name="Google Shape;222;g307fe44a450_0_6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07fe44a450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307fe44a450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32" name="Google Shape;232;g307fe44a450_0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07fe44a450_0_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07fe44a450_0_3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45" name="Google Shape;245;g307fe44a450_0_3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07fe44a450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07fe44a450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Amy</a:t>
            </a:r>
            <a:endParaRPr/>
          </a:p>
        </p:txBody>
      </p:sp>
      <p:sp>
        <p:nvSpPr>
          <p:cNvPr id="259" name="Google Shape;259;g307fe44a450_0_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7fe44a450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307fe44a450_0_5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Amy</a:t>
            </a:r>
            <a:endParaRPr/>
          </a:p>
        </p:txBody>
      </p:sp>
      <p:sp>
        <p:nvSpPr>
          <p:cNvPr id="272" name="Google Shape;272;g307fe44a450_0_5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forms.office.com/r/Z9nazU5Zm5"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pnqinma.org/publications/" TargetMode="External"/><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mailto:cristina.e.alonsolord@mass.gov"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give.postpartum.net/team/575720"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s://www.postpartum.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us02web.zoom.us/meeting/register/tZUrc-6qqDIpE926SJRUX9ZSRXJOLaoCN7lm?utm_medium=email&amp;utm_source=govdelivery#/registr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zoomgov.com/webinar/register/WN_bQjGTYkrSTSLas0BdraMWA?utm_medium=email&amp;utm_source=govdeliver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eb.cvent.com/event/6640d7a2-873a-4455-abe8-7b533991fced/summary"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mailto:reubenkittrell@healthrecovery.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urldefense.com/v3/__https:/modprofessionaled.learnuponus.com/store/20315-low-dose-big-benefits-raising-awareness-of-low-dose-aspirin-to-reduce-the-negative-impacts-of-preeclampsia__;!!CPANwP4y!THLZRCYIaYYH3bpIGzPafz_CKjIfB3Q3lujGXeZEc9G_SSwOAUjC2JxM7P_jdx0SCJQRyL8mcrbJ-7wouRV17gV1Fye7w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saferbirth.org/community-birth-transfer-resource-kit/" TargetMode="Externa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postpartum.net/educational-materials/"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postpartum.app.neoncrm.com/np/clients/postpartum/product.jsp?product=147&amp;"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4.png"/><Relationship Id="rId5" Type="http://schemas.openxmlformats.org/officeDocument/2006/relationships/image" Target="../media/image65.png"/><Relationship Id="rId10" Type="http://schemas.openxmlformats.org/officeDocument/2006/relationships/image" Target="../media/image13.png"/><Relationship Id="rId4" Type="http://schemas.openxmlformats.org/officeDocument/2006/relationships/image" Target="../media/image64.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linkedin.com/in/kritilodha/" TargetMode="External"/><Relationship Id="rId5" Type="http://schemas.openxmlformats.org/officeDocument/2006/relationships/image" Target="../media/image72.jp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www.postpartum.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www.postpartum.n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postpartum.net/" TargetMode="Externa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postpartum.net/" TargetMode="Externa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hyperlink" Target="http://www.postpartum.ne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postpartum.net/" TargetMode="Externa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postpartum.net/" TargetMode="Externa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postpartum.net/" TargetMode="Externa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www.postpartum.ne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www.postpartum.n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postpartum.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www.postpartum.ne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www.postpartum.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www.postpartum.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www.postpartum.ne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postpartum.net/get-help/postpartum-psychosis-help/" TargetMode="Externa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open.spotify.com/episode/0F1cFE5eTL5rr5OqoassOI?si=b8Qt3TqCSUyWi5kOxAhhXw&amp;nd=1&amp;dlsi=ebe66d2ccf0c410e" TargetMode="Externa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static1.squarespace.com/static/637b72cb2e3c555fa412eaf0/t/66cdafb417396938445082a0/1724755892680/Maternal+Mental+Health+Overview+Fact+Sheet+-+MMHLA+-+Nov+2023.pdf" TargetMode="External"/><Relationship Id="rId5" Type="http://schemas.openxmlformats.org/officeDocument/2006/relationships/image" Target="../media/image93.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hyperlink" Target="https://give.postpartum.net/team/575720" TargetMode="External"/><Relationship Id="rId3" Type="http://schemas.openxmlformats.org/officeDocument/2006/relationships/hyperlink" Target="http://www.postpartum.net/" TargetMode="External"/><Relationship Id="rId7" Type="http://schemas.openxmlformats.org/officeDocument/2006/relationships/hyperlink" Target="https://www.instagram.com/postpartum_support_m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mailto:PSIofMass@gmail.com" TargetMode="External"/><Relationship Id="rId5" Type="http://schemas.openxmlformats.org/officeDocument/2006/relationships/hyperlink" Target="https://psichapters.com/ma/" TargetMode="External"/><Relationship Id="rId10" Type="http://schemas.openxmlformats.org/officeDocument/2006/relationships/image" Target="../media/image94.png"/><Relationship Id="rId4" Type="http://schemas.openxmlformats.org/officeDocument/2006/relationships/image" Target="../media/image70.png"/><Relationship Id="rId9" Type="http://schemas.openxmlformats.org/officeDocument/2006/relationships/hyperlink" Target="https://drive.google.com/file/d/1ciDUbQdReegb3zwT9QgmbDVok-702O6Y/view?usp=shar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postpartum.ne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postpartum.ne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jpeg"/><Relationship Id="rId5" Type="http://schemas.openxmlformats.org/officeDocument/2006/relationships/image" Target="../media/image23.png"/><Relationship Id="rId15" Type="http://schemas.openxmlformats.org/officeDocument/2006/relationships/image" Target="../media/image33.jpeg"/><Relationship Id="rId23" Type="http://schemas.openxmlformats.org/officeDocument/2006/relationships/image" Target="../media/image41.pn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cvent.me/9NDBrG"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852" y="8619936"/>
            <a:ext cx="19388579" cy="2147455"/>
            <a:chOff x="0" y="0"/>
            <a:chExt cx="15011579" cy="1662664"/>
          </a:xfrm>
        </p:grpSpPr>
        <p:sp>
          <p:nvSpPr>
            <p:cNvPr id="3" name="Freeform 3"/>
            <p:cNvSpPr/>
            <p:nvPr/>
          </p:nvSpPr>
          <p:spPr>
            <a:xfrm>
              <a:off x="0" y="0"/>
              <a:ext cx="15011580" cy="1662664"/>
            </a:xfrm>
            <a:custGeom>
              <a:avLst/>
              <a:gdLst/>
              <a:ahLst/>
              <a:cxnLst/>
              <a:rect l="l" t="t" r="r" b="b"/>
              <a:pathLst>
                <a:path w="15011580" h="1662664">
                  <a:moveTo>
                    <a:pt x="14887119" y="1662664"/>
                  </a:moveTo>
                  <a:lnTo>
                    <a:pt x="124460" y="1662664"/>
                  </a:lnTo>
                  <a:cubicBezTo>
                    <a:pt x="55880" y="1662664"/>
                    <a:pt x="0" y="1606784"/>
                    <a:pt x="0" y="1538204"/>
                  </a:cubicBezTo>
                  <a:lnTo>
                    <a:pt x="0" y="124460"/>
                  </a:lnTo>
                  <a:cubicBezTo>
                    <a:pt x="0" y="55880"/>
                    <a:pt x="55880" y="0"/>
                    <a:pt x="124460" y="0"/>
                  </a:cubicBezTo>
                  <a:lnTo>
                    <a:pt x="14887119" y="0"/>
                  </a:lnTo>
                  <a:cubicBezTo>
                    <a:pt x="14955700" y="0"/>
                    <a:pt x="15011580" y="55880"/>
                    <a:pt x="15011580" y="124460"/>
                  </a:cubicBezTo>
                  <a:lnTo>
                    <a:pt x="15011580" y="1538204"/>
                  </a:lnTo>
                  <a:cubicBezTo>
                    <a:pt x="15011580" y="1606784"/>
                    <a:pt x="14955700" y="1662664"/>
                    <a:pt x="14887119" y="1662664"/>
                  </a:cubicBezTo>
                  <a:close/>
                </a:path>
              </a:pathLst>
            </a:custGeom>
            <a:solidFill>
              <a:srgbClr val="B22A4A">
                <a:alpha val="40000"/>
              </a:srgbClr>
            </a:solidFill>
          </p:spPr>
          <p:txBody>
            <a:bodyPr/>
            <a:lstStyle/>
            <a:p>
              <a:endParaRPr lang="en-US"/>
            </a:p>
          </p:txBody>
        </p:sp>
      </p:grpSp>
      <p:grpSp>
        <p:nvGrpSpPr>
          <p:cNvPr id="4" name="Group 4"/>
          <p:cNvGrpSpPr/>
          <p:nvPr/>
        </p:nvGrpSpPr>
        <p:grpSpPr>
          <a:xfrm>
            <a:off x="-952934" y="0"/>
            <a:ext cx="19937219" cy="864486"/>
            <a:chOff x="0" y="0"/>
            <a:chExt cx="26582959" cy="1152649"/>
          </a:xfrm>
        </p:grpSpPr>
        <p:grpSp>
          <p:nvGrpSpPr>
            <p:cNvPr id="5" name="Group 5"/>
            <p:cNvGrpSpPr/>
            <p:nvPr/>
          </p:nvGrpSpPr>
          <p:grpSpPr>
            <a:xfrm>
              <a:off x="0" y="0"/>
              <a:ext cx="26582959" cy="1152649"/>
              <a:chOff x="0" y="0"/>
              <a:chExt cx="15436363" cy="669327"/>
            </a:xfrm>
          </p:grpSpPr>
          <p:sp>
            <p:nvSpPr>
              <p:cNvPr id="6" name="Freeform 6"/>
              <p:cNvSpPr/>
              <p:nvPr/>
            </p:nvSpPr>
            <p:spPr>
              <a:xfrm>
                <a:off x="0" y="0"/>
                <a:ext cx="15436363" cy="669328"/>
              </a:xfrm>
              <a:custGeom>
                <a:avLst/>
                <a:gdLst/>
                <a:ahLst/>
                <a:cxnLst/>
                <a:rect l="l" t="t" r="r" b="b"/>
                <a:pathLst>
                  <a:path w="15436363" h="669328">
                    <a:moveTo>
                      <a:pt x="15311903" y="669327"/>
                    </a:moveTo>
                    <a:lnTo>
                      <a:pt x="124460" y="669327"/>
                    </a:lnTo>
                    <a:cubicBezTo>
                      <a:pt x="55880" y="669327"/>
                      <a:pt x="0" y="613447"/>
                      <a:pt x="0" y="544867"/>
                    </a:cubicBezTo>
                    <a:lnTo>
                      <a:pt x="0" y="124460"/>
                    </a:lnTo>
                    <a:cubicBezTo>
                      <a:pt x="0" y="55880"/>
                      <a:pt x="55880" y="0"/>
                      <a:pt x="124460" y="0"/>
                    </a:cubicBezTo>
                    <a:lnTo>
                      <a:pt x="15311903" y="0"/>
                    </a:lnTo>
                    <a:cubicBezTo>
                      <a:pt x="15380483" y="0"/>
                      <a:pt x="15436363" y="55880"/>
                      <a:pt x="15436363" y="124460"/>
                    </a:cubicBezTo>
                    <a:lnTo>
                      <a:pt x="15436363" y="544868"/>
                    </a:lnTo>
                    <a:cubicBezTo>
                      <a:pt x="15436363" y="613447"/>
                      <a:pt x="15380483" y="669328"/>
                      <a:pt x="15311903" y="669328"/>
                    </a:cubicBezTo>
                    <a:close/>
                  </a:path>
                </a:pathLst>
              </a:custGeom>
              <a:solidFill>
                <a:srgbClr val="B22A4A"/>
              </a:solidFill>
            </p:spPr>
            <p:txBody>
              <a:bodyPr/>
              <a:lstStyle/>
              <a:p>
                <a:endParaRPr lang="en-US"/>
              </a:p>
            </p:txBody>
          </p:sp>
        </p:grpSp>
        <p:sp>
          <p:nvSpPr>
            <p:cNvPr id="7" name="TextBox 7"/>
            <p:cNvSpPr txBox="1"/>
            <p:nvPr/>
          </p:nvSpPr>
          <p:spPr>
            <a:xfrm>
              <a:off x="2279381" y="167173"/>
              <a:ext cx="21616833" cy="751628"/>
            </a:xfrm>
            <a:prstGeom prst="rect">
              <a:avLst/>
            </a:prstGeom>
          </p:spPr>
          <p:txBody>
            <a:bodyPr lIns="0" tIns="0" rIns="0" bIns="0" rtlCol="0" anchor="t">
              <a:spAutoFit/>
            </a:bodyPr>
            <a:lstStyle/>
            <a:p>
              <a:pPr algn="ctr">
                <a:lnSpc>
                  <a:spcPts val="4759"/>
                </a:lnSpc>
              </a:pPr>
              <a:r>
                <a:rPr lang="en-US" sz="3399">
                  <a:solidFill>
                    <a:srgbClr val="FCFEFF"/>
                  </a:solidFill>
                  <a:latin typeface="Poppins Medium"/>
                  <a:ea typeface="Poppins Medium"/>
                  <a:cs typeface="Poppins Medium"/>
                  <a:sym typeface="Poppins Medium"/>
                </a:rPr>
                <a:t>The Perinatal-Neonatal Quality Improvement Network of Massachusetts </a:t>
              </a:r>
            </a:p>
          </p:txBody>
        </p:sp>
      </p:grpSp>
      <p:sp>
        <p:nvSpPr>
          <p:cNvPr id="8" name="Freeform 8"/>
          <p:cNvSpPr/>
          <p:nvPr/>
        </p:nvSpPr>
        <p:spPr>
          <a:xfrm>
            <a:off x="2759885" y="4715415"/>
            <a:ext cx="1126335" cy="2717037"/>
          </a:xfrm>
          <a:custGeom>
            <a:avLst/>
            <a:gdLst/>
            <a:ahLst/>
            <a:cxnLst/>
            <a:rect l="l" t="t" r="r" b="b"/>
            <a:pathLst>
              <a:path w="1126335" h="2717037">
                <a:moveTo>
                  <a:pt x="0" y="0"/>
                </a:moveTo>
                <a:lnTo>
                  <a:pt x="1126335" y="0"/>
                </a:lnTo>
                <a:lnTo>
                  <a:pt x="1126335" y="2717037"/>
                </a:lnTo>
                <a:lnTo>
                  <a:pt x="0" y="2717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028700" y="4715415"/>
            <a:ext cx="810171" cy="2717037"/>
          </a:xfrm>
          <a:custGeom>
            <a:avLst/>
            <a:gdLst/>
            <a:ahLst/>
            <a:cxnLst/>
            <a:rect l="l" t="t" r="r" b="b"/>
            <a:pathLst>
              <a:path w="810171" h="2717037">
                <a:moveTo>
                  <a:pt x="0" y="0"/>
                </a:moveTo>
                <a:lnTo>
                  <a:pt x="810171" y="0"/>
                </a:lnTo>
                <a:lnTo>
                  <a:pt x="810171" y="2717037"/>
                </a:lnTo>
                <a:lnTo>
                  <a:pt x="0" y="2717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1433785" y="4715415"/>
            <a:ext cx="1566001" cy="2717037"/>
          </a:xfrm>
          <a:custGeom>
            <a:avLst/>
            <a:gdLst/>
            <a:ahLst/>
            <a:cxnLst/>
            <a:rect l="l" t="t" r="r" b="b"/>
            <a:pathLst>
              <a:path w="1566001" h="2717037">
                <a:moveTo>
                  <a:pt x="1566002" y="0"/>
                </a:moveTo>
                <a:lnTo>
                  <a:pt x="0" y="0"/>
                </a:lnTo>
                <a:lnTo>
                  <a:pt x="0" y="2717037"/>
                </a:lnTo>
                <a:lnTo>
                  <a:pt x="1566002" y="2717037"/>
                </a:lnTo>
                <a:lnTo>
                  <a:pt x="156600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14935163" y="4715415"/>
            <a:ext cx="2030221" cy="2717037"/>
            <a:chOff x="0" y="0"/>
            <a:chExt cx="2706961" cy="3622716"/>
          </a:xfrm>
        </p:grpSpPr>
        <p:sp>
          <p:nvSpPr>
            <p:cNvPr id="12" name="Freeform 12"/>
            <p:cNvSpPr/>
            <p:nvPr/>
          </p:nvSpPr>
          <p:spPr>
            <a:xfrm>
              <a:off x="1541105" y="0"/>
              <a:ext cx="1165856" cy="3622716"/>
            </a:xfrm>
            <a:custGeom>
              <a:avLst/>
              <a:gdLst/>
              <a:ahLst/>
              <a:cxnLst/>
              <a:rect l="l" t="t" r="r" b="b"/>
              <a:pathLst>
                <a:path w="1165856" h="3622716">
                  <a:moveTo>
                    <a:pt x="0" y="0"/>
                  </a:moveTo>
                  <a:lnTo>
                    <a:pt x="1165856" y="0"/>
                  </a:lnTo>
                  <a:lnTo>
                    <a:pt x="1165856" y="3622716"/>
                  </a:lnTo>
                  <a:lnTo>
                    <a:pt x="0" y="36227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0" y="0"/>
              <a:ext cx="1554474" cy="3622716"/>
            </a:xfrm>
            <a:custGeom>
              <a:avLst/>
              <a:gdLst/>
              <a:ahLst/>
              <a:cxnLst/>
              <a:rect l="l" t="t" r="r" b="b"/>
              <a:pathLst>
                <a:path w="1554474" h="3622716">
                  <a:moveTo>
                    <a:pt x="1554474" y="0"/>
                  </a:moveTo>
                  <a:lnTo>
                    <a:pt x="0" y="0"/>
                  </a:lnTo>
                  <a:lnTo>
                    <a:pt x="0" y="3622716"/>
                  </a:lnTo>
                  <a:lnTo>
                    <a:pt x="1554474" y="3622716"/>
                  </a:lnTo>
                  <a:lnTo>
                    <a:pt x="15544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4" name="TextBox 14"/>
          <p:cNvSpPr txBox="1"/>
          <p:nvPr/>
        </p:nvSpPr>
        <p:spPr>
          <a:xfrm>
            <a:off x="0" y="1889631"/>
            <a:ext cx="18288000" cy="1428750"/>
          </a:xfrm>
          <a:prstGeom prst="rect">
            <a:avLst/>
          </a:prstGeom>
        </p:spPr>
        <p:txBody>
          <a:bodyPr lIns="0" tIns="0" rIns="0" bIns="0" rtlCol="0" anchor="t">
            <a:spAutoFit/>
          </a:bodyPr>
          <a:lstStyle/>
          <a:p>
            <a:pPr algn="ctr">
              <a:lnSpc>
                <a:spcPts val="5690"/>
              </a:lnSpc>
            </a:pPr>
            <a:r>
              <a:rPr lang="en-US" sz="4742">
                <a:solidFill>
                  <a:srgbClr val="B22A4A"/>
                </a:solidFill>
                <a:latin typeface="Poppins Medium"/>
                <a:ea typeface="Poppins Medium"/>
                <a:cs typeface="Poppins Medium"/>
                <a:sym typeface="Poppins Medium"/>
              </a:rPr>
              <a:t>Implementing the AIM Perinatal Mental Health Conditions Bundle in MA</a:t>
            </a:r>
          </a:p>
        </p:txBody>
      </p:sp>
      <p:sp>
        <p:nvSpPr>
          <p:cNvPr id="15" name="TextBox 15"/>
          <p:cNvSpPr txBox="1"/>
          <p:nvPr/>
        </p:nvSpPr>
        <p:spPr>
          <a:xfrm>
            <a:off x="4121793" y="4817522"/>
            <a:ext cx="10553356" cy="2614931"/>
          </a:xfrm>
          <a:prstGeom prst="rect">
            <a:avLst/>
          </a:prstGeom>
        </p:spPr>
        <p:txBody>
          <a:bodyPr lIns="0" tIns="0" rIns="0" bIns="0" rtlCol="0" anchor="t">
            <a:spAutoFit/>
          </a:bodyPr>
          <a:lstStyle/>
          <a:p>
            <a:pPr algn="ctr">
              <a:lnSpc>
                <a:spcPts val="6019"/>
              </a:lnSpc>
            </a:pPr>
            <a:r>
              <a:rPr lang="en-US" sz="4299" b="1">
                <a:solidFill>
                  <a:srgbClr val="000000"/>
                </a:solidFill>
                <a:latin typeface="Poppins Medium Bold"/>
                <a:ea typeface="Poppins Medium Bold"/>
                <a:cs typeface="Poppins Medium Bold"/>
                <a:sym typeface="Poppins Medium Bold"/>
              </a:rPr>
              <a:t>Organization: </a:t>
            </a:r>
            <a:r>
              <a:rPr lang="en-US" sz="4299">
                <a:solidFill>
                  <a:srgbClr val="000000"/>
                </a:solidFill>
                <a:latin typeface="Poppins Medium"/>
                <a:ea typeface="Poppins Medium"/>
                <a:cs typeface="Poppins Medium"/>
                <a:sym typeface="Poppins Medium"/>
              </a:rPr>
              <a:t>Postpartum Support International</a:t>
            </a:r>
          </a:p>
          <a:p>
            <a:pPr algn="ctr">
              <a:lnSpc>
                <a:spcPts val="2800"/>
              </a:lnSpc>
            </a:pPr>
            <a:endParaRPr lang="en-US" sz="4299">
              <a:solidFill>
                <a:srgbClr val="000000"/>
              </a:solidFill>
              <a:latin typeface="Poppins Medium"/>
              <a:ea typeface="Poppins Medium"/>
              <a:cs typeface="Poppins Medium"/>
              <a:sym typeface="Poppins Medium"/>
            </a:endParaRPr>
          </a:p>
          <a:p>
            <a:pPr algn="ctr">
              <a:lnSpc>
                <a:spcPts val="6019"/>
              </a:lnSpc>
            </a:pPr>
            <a:r>
              <a:rPr lang="en-US" sz="4299">
                <a:solidFill>
                  <a:srgbClr val="000000"/>
                </a:solidFill>
                <a:latin typeface="Poppins Medium"/>
                <a:ea typeface="Poppins Medium"/>
                <a:cs typeface="Poppins Medium"/>
                <a:sym typeface="Poppins Medium"/>
              </a:rPr>
              <a:t>October 15, 2024</a:t>
            </a:r>
          </a:p>
        </p:txBody>
      </p:sp>
      <p:grpSp>
        <p:nvGrpSpPr>
          <p:cNvPr id="16" name="Group 16"/>
          <p:cNvGrpSpPr/>
          <p:nvPr/>
        </p:nvGrpSpPr>
        <p:grpSpPr>
          <a:xfrm>
            <a:off x="2203301" y="8441800"/>
            <a:ext cx="14173388" cy="2325591"/>
            <a:chOff x="0" y="0"/>
            <a:chExt cx="18897851" cy="3100788"/>
          </a:xfrm>
        </p:grpSpPr>
        <p:sp>
          <p:nvSpPr>
            <p:cNvPr id="17" name="Freeform 17"/>
            <p:cNvSpPr/>
            <p:nvPr/>
          </p:nvSpPr>
          <p:spPr>
            <a:xfrm>
              <a:off x="7696533" y="0"/>
              <a:ext cx="3100788" cy="3100788"/>
            </a:xfrm>
            <a:custGeom>
              <a:avLst/>
              <a:gdLst/>
              <a:ahLst/>
              <a:cxnLst/>
              <a:rect l="l" t="t" r="r" b="b"/>
              <a:pathLst>
                <a:path w="3100788" h="3100788">
                  <a:moveTo>
                    <a:pt x="0" y="0"/>
                  </a:moveTo>
                  <a:lnTo>
                    <a:pt x="3100788" y="0"/>
                  </a:lnTo>
                  <a:lnTo>
                    <a:pt x="3100788" y="3100788"/>
                  </a:lnTo>
                  <a:lnTo>
                    <a:pt x="0" y="3100788"/>
                  </a:lnTo>
                  <a:lnTo>
                    <a:pt x="0" y="0"/>
                  </a:lnTo>
                  <a:close/>
                </a:path>
              </a:pathLst>
            </a:custGeom>
            <a:blipFill>
              <a:blip r:embed="rId12"/>
              <a:stretch>
                <a:fillRect/>
              </a:stretch>
            </a:blipFill>
          </p:spPr>
          <p:txBody>
            <a:bodyPr/>
            <a:lstStyle/>
            <a:p>
              <a:endParaRPr lang="en-US"/>
            </a:p>
          </p:txBody>
        </p:sp>
        <p:sp>
          <p:nvSpPr>
            <p:cNvPr id="18" name="Freeform 18"/>
            <p:cNvSpPr/>
            <p:nvPr/>
          </p:nvSpPr>
          <p:spPr>
            <a:xfrm>
              <a:off x="14244276" y="788517"/>
              <a:ext cx="4653575" cy="1182623"/>
            </a:xfrm>
            <a:custGeom>
              <a:avLst/>
              <a:gdLst/>
              <a:ahLst/>
              <a:cxnLst/>
              <a:rect l="l" t="t" r="r" b="b"/>
              <a:pathLst>
                <a:path w="4653575" h="1182623">
                  <a:moveTo>
                    <a:pt x="0" y="0"/>
                  </a:moveTo>
                  <a:lnTo>
                    <a:pt x="4653575" y="0"/>
                  </a:lnTo>
                  <a:lnTo>
                    <a:pt x="4653575" y="1182623"/>
                  </a:lnTo>
                  <a:lnTo>
                    <a:pt x="0" y="1182623"/>
                  </a:lnTo>
                  <a:lnTo>
                    <a:pt x="0" y="0"/>
                  </a:lnTo>
                  <a:close/>
                </a:path>
              </a:pathLst>
            </a:custGeom>
            <a:blipFill>
              <a:blip r:embed="rId13"/>
              <a:stretch>
                <a:fillRect/>
              </a:stretch>
            </a:blipFill>
          </p:spPr>
          <p:txBody>
            <a:bodyPr/>
            <a:lstStyle/>
            <a:p>
              <a:endParaRPr lang="en-US"/>
            </a:p>
          </p:txBody>
        </p:sp>
        <p:sp>
          <p:nvSpPr>
            <p:cNvPr id="19" name="Freeform 19"/>
            <p:cNvSpPr/>
            <p:nvPr/>
          </p:nvSpPr>
          <p:spPr>
            <a:xfrm>
              <a:off x="11711721" y="497121"/>
              <a:ext cx="1618155" cy="1691785"/>
            </a:xfrm>
            <a:custGeom>
              <a:avLst/>
              <a:gdLst/>
              <a:ahLst/>
              <a:cxnLst/>
              <a:rect l="l" t="t" r="r" b="b"/>
              <a:pathLst>
                <a:path w="1618155" h="1691785">
                  <a:moveTo>
                    <a:pt x="0" y="0"/>
                  </a:moveTo>
                  <a:lnTo>
                    <a:pt x="1618155" y="0"/>
                  </a:lnTo>
                  <a:lnTo>
                    <a:pt x="1618155" y="1691785"/>
                  </a:lnTo>
                  <a:lnTo>
                    <a:pt x="0" y="1691785"/>
                  </a:lnTo>
                  <a:lnTo>
                    <a:pt x="0" y="0"/>
                  </a:lnTo>
                  <a:close/>
                </a:path>
              </a:pathLst>
            </a:custGeom>
            <a:blipFill>
              <a:blip r:embed="rId14"/>
              <a:stretch>
                <a:fillRect l="-4550"/>
              </a:stretch>
            </a:blipFill>
          </p:spPr>
          <p:txBody>
            <a:bodyPr/>
            <a:lstStyle/>
            <a:p>
              <a:endParaRPr lang="en-US"/>
            </a:p>
          </p:txBody>
        </p:sp>
        <p:sp>
          <p:nvSpPr>
            <p:cNvPr id="20" name="Freeform 20"/>
            <p:cNvSpPr/>
            <p:nvPr/>
          </p:nvSpPr>
          <p:spPr>
            <a:xfrm>
              <a:off x="3691276" y="570751"/>
              <a:ext cx="3090857" cy="1618155"/>
            </a:xfrm>
            <a:custGeom>
              <a:avLst/>
              <a:gdLst/>
              <a:ahLst/>
              <a:cxnLst/>
              <a:rect l="l" t="t" r="r" b="b"/>
              <a:pathLst>
                <a:path w="3090857" h="1618155">
                  <a:moveTo>
                    <a:pt x="0" y="0"/>
                  </a:moveTo>
                  <a:lnTo>
                    <a:pt x="3090857" y="0"/>
                  </a:lnTo>
                  <a:lnTo>
                    <a:pt x="3090857" y="1618155"/>
                  </a:lnTo>
                  <a:lnTo>
                    <a:pt x="0" y="1618155"/>
                  </a:lnTo>
                  <a:lnTo>
                    <a:pt x="0" y="0"/>
                  </a:lnTo>
                  <a:close/>
                </a:path>
              </a:pathLst>
            </a:custGeom>
            <a:blipFill>
              <a:blip r:embed="rId15"/>
              <a:stretch>
                <a:fillRect/>
              </a:stretch>
            </a:blipFill>
          </p:spPr>
          <p:txBody>
            <a:bodyPr/>
            <a:lstStyle/>
            <a:p>
              <a:endParaRPr lang="en-US"/>
            </a:p>
          </p:txBody>
        </p:sp>
        <p:sp>
          <p:nvSpPr>
            <p:cNvPr id="21" name="Freeform 21"/>
            <p:cNvSpPr/>
            <p:nvPr/>
          </p:nvSpPr>
          <p:spPr>
            <a:xfrm>
              <a:off x="0" y="637097"/>
              <a:ext cx="2776876" cy="1478179"/>
            </a:xfrm>
            <a:custGeom>
              <a:avLst/>
              <a:gdLst/>
              <a:ahLst/>
              <a:cxnLst/>
              <a:rect l="l" t="t" r="r" b="b"/>
              <a:pathLst>
                <a:path w="2776876" h="1478179">
                  <a:moveTo>
                    <a:pt x="0" y="0"/>
                  </a:moveTo>
                  <a:lnTo>
                    <a:pt x="2776876" y="0"/>
                  </a:lnTo>
                  <a:lnTo>
                    <a:pt x="2776876" y="1478179"/>
                  </a:lnTo>
                  <a:lnTo>
                    <a:pt x="0" y="1478179"/>
                  </a:lnTo>
                  <a:lnTo>
                    <a:pt x="0" y="0"/>
                  </a:lnTo>
                  <a:close/>
                </a:path>
              </a:pathLst>
            </a:custGeom>
            <a:blipFill>
              <a:blip r:embed="rId16"/>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814963"/>
            <a:ext cx="11598020" cy="7486650"/>
          </a:xfrm>
          <a:prstGeom prst="rect">
            <a:avLst/>
          </a:prstGeom>
        </p:spPr>
        <p:txBody>
          <a:bodyPr lIns="0" tIns="0" rIns="0" bIns="0" rtlCol="0" anchor="t">
            <a:spAutoFit/>
          </a:bodyPr>
          <a:lstStyle/>
          <a:p>
            <a:pPr algn="ctr">
              <a:lnSpc>
                <a:spcPts val="4200"/>
              </a:lnSpc>
            </a:pPr>
            <a:r>
              <a:rPr lang="en-US" sz="3000">
                <a:solidFill>
                  <a:srgbClr val="000000"/>
                </a:solidFill>
                <a:latin typeface="Canva Sans 1"/>
                <a:ea typeface="Canva Sans 1"/>
                <a:cs typeface="Canva Sans 1"/>
                <a:sym typeface="Canva Sans 1"/>
              </a:rPr>
              <a:t>For our upcoming PNQIN Fall 2024 Summit on December 9th in Norwood, MA, we are bringing back our poster sessions! We encourage hospitals and organizations planning to attend the summit share their work with other attendees via poster presentation. </a:t>
            </a:r>
          </a:p>
          <a:p>
            <a:pPr algn="ctr">
              <a:lnSpc>
                <a:spcPts val="4200"/>
              </a:lnSpc>
            </a:pPr>
            <a:endParaRPr lang="en-US" sz="3000">
              <a:solidFill>
                <a:srgbClr val="000000"/>
              </a:solidFill>
              <a:latin typeface="Canva Sans 1"/>
              <a:ea typeface="Canva Sans 1"/>
              <a:cs typeface="Canva Sans 1"/>
              <a:sym typeface="Canva Sans 1"/>
            </a:endParaRPr>
          </a:p>
          <a:p>
            <a:pPr algn="ctr">
              <a:lnSpc>
                <a:spcPts val="4200"/>
              </a:lnSpc>
            </a:pPr>
            <a:r>
              <a:rPr lang="en-US" sz="3000">
                <a:solidFill>
                  <a:srgbClr val="000000"/>
                </a:solidFill>
                <a:latin typeface="Canva Sans 1"/>
                <a:ea typeface="Canva Sans 1"/>
                <a:cs typeface="Canva Sans 1"/>
                <a:sym typeface="Canva Sans 1"/>
              </a:rPr>
              <a:t>We ask that the topic you share have a relation, whether directly stemming from, or similar topic to, past and/or present PNQIN projects. We also strongly suggest a focus on quality improvement. </a:t>
            </a:r>
          </a:p>
          <a:p>
            <a:pPr algn="ctr">
              <a:lnSpc>
                <a:spcPts val="4200"/>
              </a:lnSpc>
            </a:pPr>
            <a:endParaRPr lang="en-US" sz="3000">
              <a:solidFill>
                <a:srgbClr val="000000"/>
              </a:solidFill>
              <a:latin typeface="Canva Sans 1"/>
              <a:ea typeface="Canva Sans 1"/>
              <a:cs typeface="Canva Sans 1"/>
              <a:sym typeface="Canva Sans 1"/>
            </a:endParaRPr>
          </a:p>
          <a:p>
            <a:pPr algn="ctr">
              <a:lnSpc>
                <a:spcPts val="4200"/>
              </a:lnSpc>
              <a:spcBef>
                <a:spcPct val="0"/>
              </a:spcBef>
            </a:pPr>
            <a:r>
              <a:rPr lang="en-US" sz="3000">
                <a:solidFill>
                  <a:srgbClr val="000000"/>
                </a:solidFill>
                <a:latin typeface="Canva Sans 1"/>
                <a:ea typeface="Canva Sans 1"/>
                <a:cs typeface="Canva Sans 1"/>
                <a:sym typeface="Canva Sans 1"/>
              </a:rPr>
              <a:t>Please submit your poster for consideration </a:t>
            </a:r>
            <a:r>
              <a:rPr lang="en-US" sz="3000" u="sng">
                <a:solidFill>
                  <a:srgbClr val="003A96"/>
                </a:solidFill>
                <a:latin typeface="Canva Sans 1"/>
                <a:ea typeface="Canva Sans 1"/>
                <a:cs typeface="Canva Sans 1"/>
                <a:sym typeface="Canva Sans 1"/>
                <a:hlinkClick r:id="rId3" tooltip="https://forms.office.com/r/Z9nazU5Zm5"/>
              </a:rPr>
              <a:t>here</a:t>
            </a:r>
            <a:r>
              <a:rPr lang="en-US" sz="3000">
                <a:solidFill>
                  <a:srgbClr val="000000"/>
                </a:solidFill>
                <a:latin typeface="Canva Sans 1"/>
                <a:ea typeface="Canva Sans 1"/>
                <a:cs typeface="Canva Sans 1"/>
                <a:sym typeface="Canva Sans 1"/>
              </a:rPr>
              <a:t> by </a:t>
            </a:r>
            <a:r>
              <a:rPr lang="en-US" sz="3000" b="1">
                <a:solidFill>
                  <a:srgbClr val="B22A4A"/>
                </a:solidFill>
                <a:latin typeface="Canva Sans 1 Bold"/>
                <a:ea typeface="Canva Sans 1 Bold"/>
                <a:cs typeface="Canva Sans 1 Bold"/>
                <a:sym typeface="Canva Sans 1 Bold"/>
              </a:rPr>
              <a:t>October 28th</a:t>
            </a:r>
            <a:r>
              <a:rPr lang="en-US" sz="3000">
                <a:solidFill>
                  <a:srgbClr val="000000"/>
                </a:solidFill>
                <a:latin typeface="Canva Sans 1"/>
                <a:ea typeface="Canva Sans 1"/>
                <a:cs typeface="Canva Sans 1"/>
                <a:sym typeface="Canva Sans 1"/>
              </a:rPr>
              <a:t>. Guidelines and poster template will be shared via email after this webinar.</a:t>
            </a:r>
          </a:p>
        </p:txBody>
      </p:sp>
      <p:sp>
        <p:nvSpPr>
          <p:cNvPr id="4" name="Freeform 4"/>
          <p:cNvSpPr/>
          <p:nvPr/>
        </p:nvSpPr>
        <p:spPr>
          <a:xfrm>
            <a:off x="13348821"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97408" y="438150"/>
            <a:ext cx="17490376" cy="638175"/>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Call for Posters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Freeform 3"/>
          <p:cNvSpPr/>
          <p:nvPr/>
        </p:nvSpPr>
        <p:spPr>
          <a:xfrm>
            <a:off x="13362452" y="808309"/>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097700" y="2917283"/>
            <a:ext cx="4724067" cy="4452433"/>
          </a:xfrm>
          <a:custGeom>
            <a:avLst/>
            <a:gdLst/>
            <a:ahLst/>
            <a:cxnLst/>
            <a:rect l="l" t="t" r="r" b="b"/>
            <a:pathLst>
              <a:path w="4724067" h="4452433">
                <a:moveTo>
                  <a:pt x="0" y="0"/>
                </a:moveTo>
                <a:lnTo>
                  <a:pt x="4724067" y="0"/>
                </a:lnTo>
                <a:lnTo>
                  <a:pt x="4724067" y="4452434"/>
                </a:lnTo>
                <a:lnTo>
                  <a:pt x="0" y="445243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97408" y="438150"/>
            <a:ext cx="17490376" cy="638175"/>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Call for Publications</a:t>
            </a:r>
          </a:p>
        </p:txBody>
      </p:sp>
      <p:sp>
        <p:nvSpPr>
          <p:cNvPr id="6" name="TextBox 6"/>
          <p:cNvSpPr txBox="1"/>
          <p:nvPr/>
        </p:nvSpPr>
        <p:spPr>
          <a:xfrm>
            <a:off x="1028700" y="2779984"/>
            <a:ext cx="7835356" cy="4641308"/>
          </a:xfrm>
          <a:prstGeom prst="rect">
            <a:avLst/>
          </a:prstGeom>
        </p:spPr>
        <p:txBody>
          <a:bodyPr lIns="0" tIns="0" rIns="0" bIns="0" rtlCol="0" anchor="t">
            <a:spAutoFit/>
          </a:bodyPr>
          <a:lstStyle/>
          <a:p>
            <a:pPr algn="ctr">
              <a:lnSpc>
                <a:spcPts val="4054"/>
              </a:lnSpc>
              <a:spcBef>
                <a:spcPct val="0"/>
              </a:spcBef>
            </a:pPr>
            <a:r>
              <a:rPr lang="en-US" sz="2896">
                <a:solidFill>
                  <a:srgbClr val="000000"/>
                </a:solidFill>
                <a:latin typeface="Canva Sans 1"/>
                <a:ea typeface="Canva Sans 1"/>
                <a:cs typeface="Canva Sans 1"/>
                <a:sym typeface="Canva Sans 1"/>
              </a:rPr>
              <a:t>PNQIN has compiled relevant publications from our incredible PNQIN collaborators on our website. You can view them </a:t>
            </a:r>
            <a:r>
              <a:rPr lang="en-US" sz="2896" u="sng">
                <a:solidFill>
                  <a:srgbClr val="003A96"/>
                </a:solidFill>
                <a:latin typeface="Canva Sans 1"/>
                <a:ea typeface="Canva Sans 1"/>
                <a:cs typeface="Canva Sans 1"/>
                <a:sym typeface="Canva Sans 1"/>
                <a:hlinkClick r:id="rId6" tooltip="https://pnqinma.org/publications/"/>
              </a:rPr>
              <a:t>here</a:t>
            </a:r>
            <a:r>
              <a:rPr lang="en-US" sz="2896">
                <a:solidFill>
                  <a:srgbClr val="000000"/>
                </a:solidFill>
                <a:latin typeface="Canva Sans 1"/>
                <a:ea typeface="Canva Sans 1"/>
                <a:cs typeface="Canva Sans 1"/>
                <a:sym typeface="Canva Sans 1"/>
              </a:rPr>
              <a:t>. If you have any publications that you believe are relevant and should be included, please send them along! </a:t>
            </a:r>
          </a:p>
          <a:p>
            <a:pPr algn="ctr">
              <a:lnSpc>
                <a:spcPts val="4054"/>
              </a:lnSpc>
              <a:spcBef>
                <a:spcPct val="0"/>
              </a:spcBef>
            </a:pPr>
            <a:endParaRPr lang="en-US" sz="2896">
              <a:solidFill>
                <a:srgbClr val="000000"/>
              </a:solidFill>
              <a:latin typeface="Canva Sans 1"/>
              <a:ea typeface="Canva Sans 1"/>
              <a:cs typeface="Canva Sans 1"/>
              <a:sym typeface="Canva Sans 1"/>
            </a:endParaRPr>
          </a:p>
          <a:p>
            <a:pPr algn="ctr">
              <a:lnSpc>
                <a:spcPts val="4054"/>
              </a:lnSpc>
              <a:spcBef>
                <a:spcPct val="0"/>
              </a:spcBef>
            </a:pPr>
            <a:r>
              <a:rPr lang="en-US" sz="2896">
                <a:solidFill>
                  <a:srgbClr val="000000"/>
                </a:solidFill>
                <a:latin typeface="Canva Sans 1"/>
                <a:ea typeface="Canva Sans 1"/>
                <a:cs typeface="Canva Sans 1"/>
                <a:sym typeface="Canva Sans 1"/>
              </a:rPr>
              <a:t>Send citation and/or PDF of the publication to </a:t>
            </a:r>
            <a:r>
              <a:rPr lang="en-US" sz="2896" u="sng">
                <a:solidFill>
                  <a:srgbClr val="003A96"/>
                </a:solidFill>
                <a:latin typeface="Canva Sans 1"/>
                <a:ea typeface="Canva Sans 1"/>
                <a:cs typeface="Canva Sans 1"/>
                <a:sym typeface="Canva Sans 1"/>
              </a:rPr>
              <a:t>PNQINAdmin@pnqinma.org.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9833" y="-2484229"/>
            <a:ext cx="16429467" cy="13020353"/>
          </a:xfrm>
          <a:custGeom>
            <a:avLst/>
            <a:gdLst/>
            <a:ahLst/>
            <a:cxnLst/>
            <a:rect l="l" t="t" r="r" b="b"/>
            <a:pathLst>
              <a:path w="16429467" h="13020353">
                <a:moveTo>
                  <a:pt x="0" y="0"/>
                </a:moveTo>
                <a:lnTo>
                  <a:pt x="16429467" y="0"/>
                </a:lnTo>
                <a:lnTo>
                  <a:pt x="16429467" y="13020353"/>
                </a:lnTo>
                <a:lnTo>
                  <a:pt x="0" y="13020353"/>
                </a:lnTo>
                <a:lnTo>
                  <a:pt x="0" y="0"/>
                </a:lnTo>
                <a:close/>
              </a:path>
            </a:pathLst>
          </a:custGeom>
          <a:blipFill>
            <a:blip r:embed="rId2">
              <a:alphaModFix amt="6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29266" y="4083682"/>
            <a:ext cx="16230600" cy="2205360"/>
          </a:xfrm>
          <a:prstGeom prst="rect">
            <a:avLst/>
          </a:prstGeom>
        </p:spPr>
        <p:txBody>
          <a:bodyPr lIns="0" tIns="0" rIns="0" bIns="0" rtlCol="0" anchor="t">
            <a:spAutoFit/>
          </a:bodyPr>
          <a:lstStyle/>
          <a:p>
            <a:pPr algn="ctr">
              <a:lnSpc>
                <a:spcPts val="8690"/>
              </a:lnSpc>
            </a:pPr>
            <a:r>
              <a:rPr lang="en-US" sz="7900" spc="821">
                <a:solidFill>
                  <a:srgbClr val="FFFFFF"/>
                </a:solidFill>
                <a:latin typeface="Poppins Medium"/>
                <a:ea typeface="Poppins Medium"/>
                <a:cs typeface="Poppins Medium"/>
                <a:sym typeface="Poppins Medium"/>
              </a:rPr>
              <a:t>MA</a:t>
            </a:r>
          </a:p>
          <a:p>
            <a:pPr marL="0" lvl="0" indent="0" algn="ctr">
              <a:lnSpc>
                <a:spcPts val="8690"/>
              </a:lnSpc>
            </a:pPr>
            <a:r>
              <a:rPr lang="en-US" sz="7900" spc="821">
                <a:solidFill>
                  <a:srgbClr val="FFFFFF"/>
                </a:solidFill>
                <a:latin typeface="Poppins Medium"/>
                <a:ea typeface="Poppins Medium"/>
                <a:cs typeface="Poppins Medium"/>
                <a:sym typeface="Poppins Medium"/>
              </a:rPr>
              <a:t>Announcements</a:t>
            </a:r>
          </a:p>
        </p:txBody>
      </p:sp>
      <p:sp>
        <p:nvSpPr>
          <p:cNvPr id="4" name="Freeform 4"/>
          <p:cNvSpPr/>
          <p:nvPr/>
        </p:nvSpPr>
        <p:spPr>
          <a:xfrm>
            <a:off x="17129359" y="925830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97408" y="2051835"/>
            <a:ext cx="16860488" cy="7593966"/>
          </a:xfrm>
          <a:prstGeom prst="rect">
            <a:avLst/>
          </a:prstGeom>
        </p:spPr>
        <p:txBody>
          <a:bodyPr lIns="0" tIns="0" rIns="0" bIns="0" rtlCol="0" anchor="t">
            <a:spAutoFit/>
          </a:bodyPr>
          <a:lstStyle/>
          <a:p>
            <a:pPr algn="l">
              <a:lnSpc>
                <a:spcPts val="4059"/>
              </a:lnSpc>
            </a:pPr>
            <a:r>
              <a:rPr lang="en-US" sz="2899" b="1" u="sng">
                <a:solidFill>
                  <a:srgbClr val="000000"/>
                </a:solidFill>
                <a:latin typeface="Canva Sans 1 Bold"/>
                <a:ea typeface="Canva Sans 1 Bold"/>
                <a:cs typeface="Canva Sans 1 Bold"/>
                <a:sym typeface="Canva Sans 1 Bold"/>
              </a:rPr>
              <a:t>How to apply</a:t>
            </a:r>
            <a:r>
              <a:rPr lang="en-US" sz="2899">
                <a:solidFill>
                  <a:srgbClr val="000000"/>
                </a:solidFill>
                <a:latin typeface="Canva Sans 1"/>
                <a:ea typeface="Canva Sans 1"/>
                <a:cs typeface="Canva Sans 1"/>
                <a:sym typeface="Canva Sans 1"/>
              </a:rPr>
              <a:t>: Submit a letter of intent, current resume, and demographic form by email to Cristina Alonso at </a:t>
            </a:r>
            <a:r>
              <a:rPr lang="en-US" sz="2899" u="sng">
                <a:solidFill>
                  <a:srgbClr val="000000"/>
                </a:solidFill>
                <a:latin typeface="Canva Sans 1"/>
                <a:ea typeface="Canva Sans 1"/>
                <a:cs typeface="Canva Sans 1"/>
                <a:sym typeface="Canva Sans 1"/>
                <a:hlinkClick r:id="rId3" tooltip="mailto:cristina.e.alonsolord@mass.gov"/>
              </a:rPr>
              <a:t>cristina.e.alonsolord@mass.gov</a:t>
            </a:r>
          </a:p>
          <a:p>
            <a:pPr algn="l">
              <a:lnSpc>
                <a:spcPts val="4059"/>
              </a:lnSpc>
            </a:pPr>
            <a:endParaRPr lang="en-US" sz="2899" u="sng">
              <a:solidFill>
                <a:srgbClr val="000000"/>
              </a:solidFill>
              <a:latin typeface="Canva Sans 1"/>
              <a:ea typeface="Canva Sans 1"/>
              <a:cs typeface="Canva Sans 1"/>
              <a:sym typeface="Canva Sans 1"/>
              <a:hlinkClick r:id="rId3" tooltip="mailto:cristina.e.alonsolord@mass.gov"/>
            </a:endParaRPr>
          </a:p>
          <a:p>
            <a:pPr algn="l">
              <a:lnSpc>
                <a:spcPts val="3639"/>
              </a:lnSpc>
            </a:pPr>
            <a:r>
              <a:rPr lang="en-US" sz="2599">
                <a:solidFill>
                  <a:srgbClr val="000000"/>
                </a:solidFill>
                <a:latin typeface="Canva Sans 1"/>
                <a:ea typeface="Canva Sans 1"/>
                <a:cs typeface="Canva Sans 1"/>
                <a:sym typeface="Canva Sans 1"/>
              </a:rPr>
              <a:t>The Maternal Health Bill, signed in August 2024, established the Board of Registration in Midwifery within the Department of Public Health - a nine-member board charged with establishing regulations to govern the practice of midwifery and overseeing the licensure of midwives:</a:t>
            </a:r>
          </a:p>
          <a:p>
            <a:pPr marL="518155" lvl="1" indent="-259078" algn="l">
              <a:lnSpc>
                <a:spcPts val="3359"/>
              </a:lnSpc>
              <a:buFont typeface="Arial"/>
              <a:buChar char="•"/>
            </a:pPr>
            <a:r>
              <a:rPr lang="en-US" sz="2399">
                <a:solidFill>
                  <a:srgbClr val="000000"/>
                </a:solidFill>
                <a:latin typeface="Canva Sans 1"/>
                <a:ea typeface="Canva Sans 1"/>
                <a:cs typeface="Canva Sans 1"/>
                <a:sym typeface="Canva Sans 1"/>
              </a:rPr>
              <a:t>Five (5) midwives </a:t>
            </a:r>
          </a:p>
          <a:p>
            <a:pPr marL="518155" lvl="1" indent="-259078" algn="l">
              <a:lnSpc>
                <a:spcPts val="3359"/>
              </a:lnSpc>
              <a:buFont typeface="Arial"/>
              <a:buChar char="•"/>
            </a:pPr>
            <a:r>
              <a:rPr lang="en-US" sz="2399">
                <a:solidFill>
                  <a:srgbClr val="000000"/>
                </a:solidFill>
                <a:latin typeface="Canva Sans 1"/>
                <a:ea typeface="Canva Sans 1"/>
                <a:cs typeface="Canva Sans 1"/>
                <a:sym typeface="Canva Sans 1"/>
              </a:rPr>
              <a:t>One (1) obstetrician-gynecologist, with experience working with midwives.</a:t>
            </a:r>
          </a:p>
          <a:p>
            <a:pPr marL="518155" lvl="1" indent="-259078" algn="l">
              <a:lnSpc>
                <a:spcPts val="3359"/>
              </a:lnSpc>
              <a:buFont typeface="Arial"/>
              <a:buChar char="•"/>
            </a:pPr>
            <a:r>
              <a:rPr lang="en-US" sz="2399">
                <a:solidFill>
                  <a:srgbClr val="000000"/>
                </a:solidFill>
                <a:latin typeface="Canva Sans 1"/>
                <a:ea typeface="Canva Sans 1"/>
                <a:cs typeface="Canva Sans 1"/>
                <a:sym typeface="Canva Sans 1"/>
              </a:rPr>
              <a:t>One (1) maternal-fetal medicine specialist, with experience working with midwives.</a:t>
            </a:r>
          </a:p>
          <a:p>
            <a:pPr marL="518155" lvl="1" indent="-259078" algn="l">
              <a:lnSpc>
                <a:spcPts val="3359"/>
              </a:lnSpc>
              <a:buFont typeface="Arial"/>
              <a:buChar char="•"/>
            </a:pPr>
            <a:r>
              <a:rPr lang="en-US" sz="2399">
                <a:solidFill>
                  <a:srgbClr val="000000"/>
                </a:solidFill>
                <a:latin typeface="Canva Sans 1"/>
                <a:ea typeface="Canva Sans 1"/>
                <a:cs typeface="Canva Sans 1"/>
                <a:sym typeface="Canva Sans 1"/>
              </a:rPr>
              <a:t>One (1) certified nurse-midwife</a:t>
            </a:r>
          </a:p>
          <a:p>
            <a:pPr marL="518155" lvl="1" indent="-259078" algn="l">
              <a:lnSpc>
                <a:spcPts val="3359"/>
              </a:lnSpc>
              <a:buFont typeface="Arial"/>
              <a:buChar char="•"/>
            </a:pPr>
            <a:r>
              <a:rPr lang="en-US" sz="2399">
                <a:solidFill>
                  <a:srgbClr val="000000"/>
                </a:solidFill>
                <a:latin typeface="Canva Sans 1"/>
                <a:ea typeface="Canva Sans 1"/>
                <a:cs typeface="Canva Sans 1"/>
                <a:sym typeface="Canva Sans 1"/>
              </a:rPr>
              <a:t>One (1) member of the public.</a:t>
            </a:r>
          </a:p>
          <a:p>
            <a:pPr algn="l">
              <a:lnSpc>
                <a:spcPts val="4059"/>
              </a:lnSpc>
            </a:pPr>
            <a:endParaRPr lang="en-US" sz="2399">
              <a:solidFill>
                <a:srgbClr val="000000"/>
              </a:solidFill>
              <a:latin typeface="Canva Sans 1"/>
              <a:ea typeface="Canva Sans 1"/>
              <a:cs typeface="Canva Sans 1"/>
              <a:sym typeface="Canva Sans 1"/>
            </a:endParaRPr>
          </a:p>
          <a:p>
            <a:pPr algn="l">
              <a:lnSpc>
                <a:spcPts val="4059"/>
              </a:lnSpc>
              <a:spcBef>
                <a:spcPct val="0"/>
              </a:spcBef>
            </a:pPr>
            <a:r>
              <a:rPr lang="en-US" sz="2899">
                <a:solidFill>
                  <a:srgbClr val="000000"/>
                </a:solidFill>
                <a:latin typeface="Canva Sans 1"/>
                <a:ea typeface="Canva Sans 1"/>
                <a:cs typeface="Canva Sans 1"/>
                <a:sym typeface="Canva Sans 1"/>
              </a:rPr>
              <a:t>The board will meet monthly, via Zoom on the 2nd of the month from 9:00 a.m. to 5:00 p.m. from January through December. Board members will serve a term of three (3) years, and upon the expiration of a term of office, a member shall continue to serve until a successor has been appointed and qualified.</a:t>
            </a:r>
          </a:p>
        </p:txBody>
      </p:sp>
      <p:sp>
        <p:nvSpPr>
          <p:cNvPr id="4" name="TextBox 4"/>
          <p:cNvSpPr txBox="1"/>
          <p:nvPr/>
        </p:nvSpPr>
        <p:spPr>
          <a:xfrm>
            <a:off x="597408" y="438150"/>
            <a:ext cx="17490376" cy="1276350"/>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Apply for an Appointment to the Massachusetts Board of Registration in Midwifery (deadline: </a:t>
            </a:r>
            <a:r>
              <a:rPr lang="en-US" sz="4199" u="sng" spc="436">
                <a:solidFill>
                  <a:srgbClr val="B22A4A"/>
                </a:solidFill>
                <a:latin typeface="Poppins Light Bold"/>
                <a:ea typeface="Poppins Light Bold"/>
                <a:cs typeface="Poppins Light Bold"/>
                <a:sym typeface="Poppins Light Bold"/>
              </a:rPr>
              <a:t>TODAY</a:t>
            </a:r>
            <a:r>
              <a:rPr lang="en-US" sz="4199" spc="436">
                <a:solidFill>
                  <a:srgbClr val="B22A4A"/>
                </a:solidFill>
                <a:latin typeface="Poppins Light Bold"/>
                <a:ea typeface="Poppins Light Bold"/>
                <a:cs typeface="Poppins Light Bold"/>
                <a:sym typeface="Poppins Light Bold"/>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286489" y="2445385"/>
            <a:ext cx="11177132" cy="6501131"/>
          </a:xfrm>
          <a:prstGeom prst="rect">
            <a:avLst/>
          </a:prstGeom>
        </p:spPr>
        <p:txBody>
          <a:bodyPr lIns="0" tIns="0" rIns="0" bIns="0" rtlCol="0" anchor="t">
            <a:spAutoFit/>
          </a:bodyPr>
          <a:lstStyle/>
          <a:p>
            <a:pPr algn="ctr">
              <a:lnSpc>
                <a:spcPts val="3919"/>
              </a:lnSpc>
            </a:pPr>
            <a:r>
              <a:rPr lang="en-US" sz="2799" b="1">
                <a:solidFill>
                  <a:srgbClr val="000000"/>
                </a:solidFill>
                <a:latin typeface="Canva Sans 1 Bold"/>
                <a:ea typeface="Canva Sans 1 Bold"/>
                <a:cs typeface="Canva Sans 1 Bold"/>
                <a:sym typeface="Canva Sans 1 Bold"/>
              </a:rPr>
              <a:t>When</a:t>
            </a:r>
            <a:r>
              <a:rPr lang="en-US" sz="2799">
                <a:solidFill>
                  <a:srgbClr val="000000"/>
                </a:solidFill>
                <a:latin typeface="Canva Sans 1"/>
                <a:ea typeface="Canva Sans 1"/>
                <a:cs typeface="Canva Sans 1"/>
                <a:sym typeface="Canva Sans 1"/>
              </a:rPr>
              <a:t>: Sunday, October 27th, 2024</a:t>
            </a:r>
          </a:p>
          <a:p>
            <a:pPr algn="ctr">
              <a:lnSpc>
                <a:spcPts val="3919"/>
              </a:lnSpc>
            </a:pPr>
            <a:r>
              <a:rPr lang="en-US" sz="2799" b="1">
                <a:solidFill>
                  <a:srgbClr val="000000"/>
                </a:solidFill>
                <a:latin typeface="Canva Sans 1 Bold"/>
                <a:ea typeface="Canva Sans 1 Bold"/>
                <a:cs typeface="Canva Sans 1 Bold"/>
                <a:sym typeface="Canva Sans 1 Bold"/>
              </a:rPr>
              <a:t>Time</a:t>
            </a:r>
            <a:r>
              <a:rPr lang="en-US" sz="2799">
                <a:solidFill>
                  <a:srgbClr val="000000"/>
                </a:solidFill>
                <a:latin typeface="Canva Sans 1"/>
                <a:ea typeface="Canva Sans 1"/>
                <a:cs typeface="Canva Sans 1"/>
                <a:sym typeface="Canva Sans 1"/>
              </a:rPr>
              <a:t>: 11:00am-12:30pm</a:t>
            </a:r>
          </a:p>
          <a:p>
            <a:pPr algn="ctr">
              <a:lnSpc>
                <a:spcPts val="3919"/>
              </a:lnSpc>
            </a:pPr>
            <a:r>
              <a:rPr lang="en-US" sz="2799" b="1">
                <a:solidFill>
                  <a:srgbClr val="000000"/>
                </a:solidFill>
                <a:latin typeface="Canva Sans 1 Bold"/>
                <a:ea typeface="Canva Sans 1 Bold"/>
                <a:cs typeface="Canva Sans 1 Bold"/>
                <a:sym typeface="Canva Sans 1 Bold"/>
              </a:rPr>
              <a:t>Location</a:t>
            </a:r>
            <a:r>
              <a:rPr lang="en-US" sz="2799">
                <a:solidFill>
                  <a:srgbClr val="000000"/>
                </a:solidFill>
                <a:latin typeface="Canva Sans 1"/>
                <a:ea typeface="Canva Sans 1"/>
                <a:cs typeface="Canva Sans 1"/>
                <a:sym typeface="Canva Sans 1"/>
              </a:rPr>
              <a:t>: 60 Stein Circle in Newton, MA</a:t>
            </a:r>
          </a:p>
          <a:p>
            <a:pPr algn="ctr">
              <a:lnSpc>
                <a:spcPts val="3919"/>
              </a:lnSpc>
            </a:pPr>
            <a:r>
              <a:rPr lang="en-US" sz="2799" b="1">
                <a:solidFill>
                  <a:srgbClr val="000000"/>
                </a:solidFill>
                <a:latin typeface="Canva Sans 1 Bold"/>
                <a:ea typeface="Canva Sans 1 Bold"/>
                <a:cs typeface="Canva Sans 1 Bold"/>
                <a:sym typeface="Canva Sans 1 Bold"/>
              </a:rPr>
              <a:t>Register</a:t>
            </a:r>
            <a:r>
              <a:rPr lang="en-US" sz="2799">
                <a:solidFill>
                  <a:srgbClr val="000000"/>
                </a:solidFill>
                <a:latin typeface="Canva Sans 1"/>
                <a:ea typeface="Canva Sans 1"/>
                <a:cs typeface="Canva Sans 1"/>
                <a:sym typeface="Canva Sans 1"/>
              </a:rPr>
              <a:t>: </a:t>
            </a:r>
            <a:r>
              <a:rPr lang="en-US" sz="2799" u="sng">
                <a:solidFill>
                  <a:srgbClr val="000000"/>
                </a:solidFill>
                <a:latin typeface="Canva Sans 1"/>
                <a:ea typeface="Canva Sans 1"/>
                <a:cs typeface="Canva Sans 1"/>
                <a:sym typeface="Canva Sans 1"/>
                <a:hlinkClick r:id="rId3" tooltip="https://give.postpartum.net/team/575720"/>
              </a:rPr>
              <a:t>https://give.postpartum.net/team/575720</a:t>
            </a:r>
          </a:p>
          <a:p>
            <a:pPr algn="ctr">
              <a:lnSpc>
                <a:spcPts val="3919"/>
              </a:lnSpc>
            </a:pPr>
            <a:r>
              <a:rPr lang="en-US" sz="2799" i="1">
                <a:solidFill>
                  <a:srgbClr val="000000"/>
                </a:solidFill>
                <a:latin typeface="Canva Sans 1 Italics"/>
                <a:ea typeface="Canva Sans 1 Italics"/>
                <a:cs typeface="Canva Sans 1 Italics"/>
                <a:sym typeface="Canva Sans 1 Italics"/>
              </a:rPr>
              <a:t>Donations accepted</a:t>
            </a:r>
          </a:p>
          <a:p>
            <a:pPr algn="ctr">
              <a:lnSpc>
                <a:spcPts val="3919"/>
              </a:lnSpc>
            </a:pPr>
            <a:endParaRPr lang="en-US" sz="2799" i="1">
              <a:solidFill>
                <a:srgbClr val="000000"/>
              </a:solidFill>
              <a:latin typeface="Canva Sans 1 Italics"/>
              <a:ea typeface="Canva Sans 1 Italics"/>
              <a:cs typeface="Canva Sans 1 Italics"/>
              <a:sym typeface="Canva Sans 1 Italics"/>
            </a:endParaRPr>
          </a:p>
          <a:p>
            <a:pPr algn="ctr">
              <a:lnSpc>
                <a:spcPts val="3919"/>
              </a:lnSpc>
            </a:pPr>
            <a:r>
              <a:rPr lang="en-US" sz="2799">
                <a:solidFill>
                  <a:srgbClr val="000000"/>
                </a:solidFill>
                <a:latin typeface="Canva Sans 1"/>
                <a:ea typeface="Canva Sans 1"/>
                <a:cs typeface="Canva Sans 1"/>
                <a:sym typeface="Canva Sans 1"/>
              </a:rPr>
              <a:t>The Climb is the world's largest event raising funds and awareness for the mental health of new families, and is operated by </a:t>
            </a:r>
            <a:r>
              <a:rPr lang="en-US" sz="2799" u="sng">
                <a:solidFill>
                  <a:srgbClr val="000000"/>
                </a:solidFill>
                <a:latin typeface="Canva Sans 1"/>
                <a:ea typeface="Canva Sans 1"/>
                <a:cs typeface="Canva Sans 1"/>
                <a:sym typeface="Canva Sans 1"/>
                <a:hlinkClick r:id="rId4" tooltip="https://www.postpartum.net/"/>
              </a:rPr>
              <a:t>Postpartum Support International</a:t>
            </a:r>
            <a:r>
              <a:rPr lang="en-US" sz="2799">
                <a:solidFill>
                  <a:srgbClr val="000000"/>
                </a:solidFill>
                <a:latin typeface="Canva Sans 1"/>
                <a:ea typeface="Canva Sans 1"/>
                <a:cs typeface="Canva Sans 1"/>
                <a:sym typeface="Canva Sans 1"/>
              </a:rPr>
              <a:t> (PSI). </a:t>
            </a:r>
          </a:p>
          <a:p>
            <a:pPr algn="ctr">
              <a:lnSpc>
                <a:spcPts val="3919"/>
              </a:lnSpc>
            </a:pPr>
            <a:endParaRPr lang="en-US" sz="2799">
              <a:solidFill>
                <a:srgbClr val="000000"/>
              </a:solidFill>
              <a:latin typeface="Canva Sans 1"/>
              <a:ea typeface="Canva Sans 1"/>
              <a:cs typeface="Canva Sans 1"/>
              <a:sym typeface="Canva Sans 1"/>
            </a:endParaRPr>
          </a:p>
          <a:p>
            <a:pPr algn="ctr">
              <a:lnSpc>
                <a:spcPts val="3919"/>
              </a:lnSpc>
              <a:spcBef>
                <a:spcPct val="0"/>
              </a:spcBef>
            </a:pPr>
            <a:r>
              <a:rPr lang="en-US" sz="2799" b="1">
                <a:solidFill>
                  <a:srgbClr val="000000"/>
                </a:solidFill>
                <a:latin typeface="Canva Sans 1 Bold"/>
                <a:ea typeface="Canva Sans 1 Bold"/>
                <a:cs typeface="Canva Sans 1 Bold"/>
                <a:sym typeface="Canva Sans 1 Bold"/>
              </a:rPr>
              <a:t>Our goal is to connect community members, survivors, businesses, organizations, &amp; providers to raise awareness, funds &amp; build community around perinatal mental health. </a:t>
            </a:r>
          </a:p>
        </p:txBody>
      </p:sp>
      <p:sp>
        <p:nvSpPr>
          <p:cNvPr id="4" name="Freeform 4"/>
          <p:cNvSpPr/>
          <p:nvPr/>
        </p:nvSpPr>
        <p:spPr>
          <a:xfrm>
            <a:off x="1028700" y="2860249"/>
            <a:ext cx="4729590" cy="4566501"/>
          </a:xfrm>
          <a:custGeom>
            <a:avLst/>
            <a:gdLst/>
            <a:ahLst/>
            <a:cxnLst/>
            <a:rect l="l" t="t" r="r" b="b"/>
            <a:pathLst>
              <a:path w="4729590" h="4566501">
                <a:moveTo>
                  <a:pt x="0" y="0"/>
                </a:moveTo>
                <a:lnTo>
                  <a:pt x="4729590" y="0"/>
                </a:lnTo>
                <a:lnTo>
                  <a:pt x="4729590" y="4566502"/>
                </a:lnTo>
                <a:lnTo>
                  <a:pt x="0" y="456650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97408" y="438150"/>
            <a:ext cx="17490376" cy="1781175"/>
          </a:xfrm>
          <a:prstGeom prst="rect">
            <a:avLst/>
          </a:prstGeom>
        </p:spPr>
        <p:txBody>
          <a:bodyPr lIns="0" tIns="0" rIns="0" bIns="0" rtlCol="0" anchor="t">
            <a:spAutoFit/>
          </a:bodyPr>
          <a:lstStyle/>
          <a:p>
            <a:pPr algn="l">
              <a:lnSpc>
                <a:spcPts val="4559"/>
              </a:lnSpc>
            </a:pPr>
            <a:r>
              <a:rPr lang="en-US" sz="3799" spc="395">
                <a:solidFill>
                  <a:srgbClr val="B22A4A"/>
                </a:solidFill>
                <a:latin typeface="Poppins Light Bold"/>
                <a:ea typeface="Poppins Light Bold"/>
                <a:cs typeface="Poppins Light Bold"/>
                <a:sym typeface="Poppins Light Bold"/>
              </a:rPr>
              <a:t>Team Boston Climb Community Event - Hosted by Postpartum Support International &amp; Boston Birth Village</a:t>
            </a:r>
          </a:p>
          <a:p>
            <a:pPr algn="l">
              <a:lnSpc>
                <a:spcPts val="5039"/>
              </a:lnSpc>
            </a:pPr>
            <a:endParaRPr lang="en-US" sz="3799" spc="395">
              <a:solidFill>
                <a:srgbClr val="B22A4A"/>
              </a:solidFill>
              <a:latin typeface="Poppins Light Bold"/>
              <a:ea typeface="Poppins Light Bold"/>
              <a:cs typeface="Poppins Light Bold"/>
              <a:sym typeface="Poppins Light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Freeform 3"/>
          <p:cNvSpPr/>
          <p:nvPr/>
        </p:nvSpPr>
        <p:spPr>
          <a:xfrm>
            <a:off x="4044479" y="1375548"/>
            <a:ext cx="10199042" cy="3297281"/>
          </a:xfrm>
          <a:custGeom>
            <a:avLst/>
            <a:gdLst/>
            <a:ahLst/>
            <a:cxnLst/>
            <a:rect l="l" t="t" r="r" b="b"/>
            <a:pathLst>
              <a:path w="10199042" h="3297281">
                <a:moveTo>
                  <a:pt x="0" y="0"/>
                </a:moveTo>
                <a:lnTo>
                  <a:pt x="10199042" y="0"/>
                </a:lnTo>
                <a:lnTo>
                  <a:pt x="10199042" y="3297281"/>
                </a:lnTo>
                <a:lnTo>
                  <a:pt x="0" y="329728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97408" y="438150"/>
            <a:ext cx="17490376" cy="638175"/>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Free Education</a:t>
            </a:r>
          </a:p>
        </p:txBody>
      </p:sp>
      <p:sp>
        <p:nvSpPr>
          <p:cNvPr id="5" name="TextBox 5"/>
          <p:cNvSpPr txBox="1"/>
          <p:nvPr/>
        </p:nvSpPr>
        <p:spPr>
          <a:xfrm>
            <a:off x="710894" y="4891904"/>
            <a:ext cx="16866213" cy="4661536"/>
          </a:xfrm>
          <a:prstGeom prst="rect">
            <a:avLst/>
          </a:prstGeom>
        </p:spPr>
        <p:txBody>
          <a:bodyPr lIns="0" tIns="0" rIns="0" bIns="0" rtlCol="0" anchor="t">
            <a:spAutoFit/>
          </a:bodyPr>
          <a:lstStyle/>
          <a:p>
            <a:pPr algn="ctr">
              <a:lnSpc>
                <a:spcPts val="3639"/>
              </a:lnSpc>
            </a:pPr>
            <a:r>
              <a:rPr lang="en-US" sz="2599">
                <a:solidFill>
                  <a:srgbClr val="000000"/>
                </a:solidFill>
                <a:latin typeface="Canva Sans 1"/>
                <a:ea typeface="Canva Sans 1"/>
                <a:cs typeface="Canva Sans 1"/>
                <a:sym typeface="Canva Sans 1"/>
              </a:rPr>
              <a:t>This online training series (10/19, 11/14, 12/5, 1/14) will offer critical information, resources, and discussion on Perinatal Mood and Anxiety Disorders (PMADs) and supporting birthing people and other new parents, and is geared toward a range of providers. </a:t>
            </a:r>
          </a:p>
          <a:p>
            <a:pPr algn="ctr">
              <a:lnSpc>
                <a:spcPts val="3639"/>
              </a:lnSpc>
            </a:pPr>
            <a:endParaRPr lang="en-US" sz="2599">
              <a:solidFill>
                <a:srgbClr val="000000"/>
              </a:solidFill>
              <a:latin typeface="Canva Sans 1"/>
              <a:ea typeface="Canva Sans 1"/>
              <a:cs typeface="Canva Sans 1"/>
              <a:sym typeface="Canva Sans 1"/>
            </a:endParaRPr>
          </a:p>
          <a:p>
            <a:pPr algn="ctr">
              <a:lnSpc>
                <a:spcPts val="3639"/>
              </a:lnSpc>
            </a:pPr>
            <a:r>
              <a:rPr lang="en-US" sz="2599">
                <a:solidFill>
                  <a:srgbClr val="000000"/>
                </a:solidFill>
                <a:latin typeface="Canva Sans 1"/>
                <a:ea typeface="Canva Sans 1"/>
                <a:cs typeface="Canva Sans 1"/>
                <a:sym typeface="Canva Sans 1"/>
              </a:rPr>
              <a:t>FREE REGISTRATION AND CEUs with an optional donation to the Mass. PPD Fund. Recordings will be available but live attendance is required for CEUs. </a:t>
            </a:r>
          </a:p>
          <a:p>
            <a:pPr algn="ctr">
              <a:lnSpc>
                <a:spcPts val="3639"/>
              </a:lnSpc>
            </a:pPr>
            <a:endParaRPr lang="en-US" sz="2599">
              <a:solidFill>
                <a:srgbClr val="000000"/>
              </a:solidFill>
              <a:latin typeface="Canva Sans 1"/>
              <a:ea typeface="Canva Sans 1"/>
              <a:cs typeface="Canva Sans 1"/>
              <a:sym typeface="Canva Sans 1"/>
            </a:endParaRPr>
          </a:p>
          <a:p>
            <a:pPr algn="ctr">
              <a:lnSpc>
                <a:spcPts val="3639"/>
              </a:lnSpc>
              <a:spcBef>
                <a:spcPct val="0"/>
              </a:spcBef>
            </a:pPr>
            <a:r>
              <a:rPr lang="en-US" sz="2599">
                <a:solidFill>
                  <a:srgbClr val="000000"/>
                </a:solidFill>
                <a:latin typeface="Canva Sans 1"/>
                <a:ea typeface="Canva Sans 1"/>
                <a:cs typeface="Canva Sans 1"/>
                <a:sym typeface="Canva Sans 1"/>
              </a:rPr>
              <a:t>QUESTIONS? Please contact Asmeet Sran at asran@massppfund.org.</a:t>
            </a:r>
          </a:p>
          <a:p>
            <a:pPr algn="ctr">
              <a:lnSpc>
                <a:spcPts val="3639"/>
              </a:lnSpc>
              <a:spcBef>
                <a:spcPct val="0"/>
              </a:spcBef>
            </a:pPr>
            <a:r>
              <a:rPr lang="en-US" sz="2599">
                <a:solidFill>
                  <a:srgbClr val="000000"/>
                </a:solidFill>
                <a:latin typeface="Canva Sans 1"/>
                <a:ea typeface="Canva Sans 1"/>
                <a:cs typeface="Canva Sans 1"/>
                <a:sym typeface="Canva Sans 1"/>
              </a:rPr>
              <a:t>​</a:t>
            </a:r>
          </a:p>
          <a:p>
            <a:pPr algn="ctr">
              <a:lnSpc>
                <a:spcPts val="4339"/>
              </a:lnSpc>
              <a:spcBef>
                <a:spcPct val="0"/>
              </a:spcBef>
            </a:pPr>
            <a:r>
              <a:rPr lang="en-US" sz="3099" b="1" u="sng">
                <a:solidFill>
                  <a:srgbClr val="292D50"/>
                </a:solidFill>
                <a:latin typeface="Canva Sans 1 Bold"/>
                <a:ea typeface="Canva Sans 1 Bold"/>
                <a:cs typeface="Canva Sans 1 Bold"/>
                <a:sym typeface="Canva Sans 1 Bold"/>
                <a:hlinkClick r:id="rId4" tooltip="https://us02web.zoom.us/meeting/register/tZUrc-6qqDIpE926SJRUX9ZSRXJOLaoCN7lm?utm_medium=email&amp;utm_source=govdelivery#/registration"/>
              </a:rPr>
              <a:t>Register here!​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Freeform 3"/>
          <p:cNvSpPr/>
          <p:nvPr/>
        </p:nvSpPr>
        <p:spPr>
          <a:xfrm>
            <a:off x="4852424" y="2100974"/>
            <a:ext cx="8583152" cy="3283056"/>
          </a:xfrm>
          <a:custGeom>
            <a:avLst/>
            <a:gdLst/>
            <a:ahLst/>
            <a:cxnLst/>
            <a:rect l="l" t="t" r="r" b="b"/>
            <a:pathLst>
              <a:path w="8583152" h="3283056">
                <a:moveTo>
                  <a:pt x="0" y="0"/>
                </a:moveTo>
                <a:lnTo>
                  <a:pt x="8583152" y="0"/>
                </a:lnTo>
                <a:lnTo>
                  <a:pt x="8583152" y="3283055"/>
                </a:lnTo>
                <a:lnTo>
                  <a:pt x="0" y="328305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97408" y="438150"/>
            <a:ext cx="17490376" cy="1276350"/>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Care, Connections, and Community Webinar hosted by HHS Region 1 (Oct 29th)</a:t>
            </a:r>
          </a:p>
        </p:txBody>
      </p:sp>
      <p:sp>
        <p:nvSpPr>
          <p:cNvPr id="5" name="TextBox 5"/>
          <p:cNvSpPr txBox="1"/>
          <p:nvPr/>
        </p:nvSpPr>
        <p:spPr>
          <a:xfrm>
            <a:off x="1028700" y="5694303"/>
            <a:ext cx="16230600" cy="3951498"/>
          </a:xfrm>
          <a:prstGeom prst="rect">
            <a:avLst/>
          </a:prstGeom>
        </p:spPr>
        <p:txBody>
          <a:bodyPr lIns="0" tIns="0" rIns="0" bIns="0" rtlCol="0" anchor="t">
            <a:spAutoFit/>
          </a:bodyPr>
          <a:lstStyle/>
          <a:p>
            <a:pPr algn="ctr">
              <a:lnSpc>
                <a:spcPts val="3421"/>
              </a:lnSpc>
            </a:pPr>
            <a:r>
              <a:rPr lang="en-US" sz="2444">
                <a:solidFill>
                  <a:srgbClr val="000000"/>
                </a:solidFill>
                <a:latin typeface="Canva Sans 1"/>
                <a:ea typeface="Canva Sans 1"/>
                <a:cs typeface="Canva Sans 1"/>
                <a:sym typeface="Canva Sans 1"/>
              </a:rPr>
              <a:t>This webinar will highlight programs, resources, and innovative approaches that improve behavioral health of pregnant and postpartum people in Connecticut, Maine, Massachusetts, New Hampshire, Rhode Island, and Vermont.</a:t>
            </a:r>
          </a:p>
          <a:p>
            <a:pPr algn="ctr">
              <a:lnSpc>
                <a:spcPts val="3421"/>
              </a:lnSpc>
            </a:pPr>
            <a:endParaRPr lang="en-US" sz="2444">
              <a:solidFill>
                <a:srgbClr val="000000"/>
              </a:solidFill>
              <a:latin typeface="Canva Sans 1"/>
              <a:ea typeface="Canva Sans 1"/>
              <a:cs typeface="Canva Sans 1"/>
              <a:sym typeface="Canva Sans 1"/>
            </a:endParaRPr>
          </a:p>
          <a:p>
            <a:pPr algn="ctr">
              <a:lnSpc>
                <a:spcPts val="3421"/>
              </a:lnSpc>
            </a:pPr>
            <a:r>
              <a:rPr lang="en-US" sz="2444" b="1">
                <a:solidFill>
                  <a:srgbClr val="000000"/>
                </a:solidFill>
                <a:latin typeface="Canva Sans 1 Bold"/>
                <a:ea typeface="Canva Sans 1 Bold"/>
                <a:cs typeface="Canva Sans 1 Bold"/>
                <a:sym typeface="Canva Sans 1 Bold"/>
              </a:rPr>
              <a:t>When</a:t>
            </a:r>
            <a:r>
              <a:rPr lang="en-US" sz="2444">
                <a:solidFill>
                  <a:srgbClr val="000000"/>
                </a:solidFill>
                <a:latin typeface="Canva Sans 1"/>
                <a:ea typeface="Canva Sans 1"/>
                <a:cs typeface="Canva Sans 1"/>
                <a:sym typeface="Canva Sans 1"/>
              </a:rPr>
              <a:t>: Tuesday, October 29th, 2024 from 1:00-3:30PM</a:t>
            </a:r>
          </a:p>
          <a:p>
            <a:pPr algn="ctr">
              <a:lnSpc>
                <a:spcPts val="3421"/>
              </a:lnSpc>
            </a:pPr>
            <a:endParaRPr lang="en-US" sz="2444">
              <a:solidFill>
                <a:srgbClr val="000000"/>
              </a:solidFill>
              <a:latin typeface="Canva Sans 1"/>
              <a:ea typeface="Canva Sans 1"/>
              <a:cs typeface="Canva Sans 1"/>
              <a:sym typeface="Canva Sans 1"/>
            </a:endParaRPr>
          </a:p>
          <a:p>
            <a:pPr algn="ctr">
              <a:lnSpc>
                <a:spcPts val="3421"/>
              </a:lnSpc>
              <a:spcBef>
                <a:spcPct val="0"/>
              </a:spcBef>
            </a:pPr>
            <a:r>
              <a:rPr lang="en-US" sz="2444" b="1">
                <a:solidFill>
                  <a:srgbClr val="000000"/>
                </a:solidFill>
                <a:latin typeface="Canva Sans 1 Bold"/>
                <a:ea typeface="Canva Sans 1 Bold"/>
                <a:cs typeface="Canva Sans 1 Bold"/>
                <a:sym typeface="Canva Sans 1 Bold"/>
              </a:rPr>
              <a:t>FREE REGISTRATION!</a:t>
            </a:r>
          </a:p>
          <a:p>
            <a:pPr algn="ctr">
              <a:lnSpc>
                <a:spcPts val="3421"/>
              </a:lnSpc>
              <a:spcBef>
                <a:spcPct val="0"/>
              </a:spcBef>
            </a:pPr>
            <a:r>
              <a:rPr lang="en-US" sz="2444">
                <a:solidFill>
                  <a:srgbClr val="000000"/>
                </a:solidFill>
                <a:latin typeface="Canva Sans 1"/>
                <a:ea typeface="Canva Sans 1"/>
                <a:cs typeface="Canva Sans 1"/>
                <a:sym typeface="Canva Sans 1"/>
              </a:rPr>
              <a:t>​</a:t>
            </a:r>
          </a:p>
          <a:p>
            <a:pPr algn="ctr">
              <a:lnSpc>
                <a:spcPts val="4079"/>
              </a:lnSpc>
              <a:spcBef>
                <a:spcPct val="0"/>
              </a:spcBef>
            </a:pPr>
            <a:r>
              <a:rPr lang="en-US" sz="2914" b="1" u="sng">
                <a:solidFill>
                  <a:srgbClr val="003A96"/>
                </a:solidFill>
                <a:latin typeface="Canva Sans 1 Bold"/>
                <a:ea typeface="Canva Sans 1 Bold"/>
                <a:cs typeface="Canva Sans 1 Bold"/>
                <a:sym typeface="Canva Sans 1 Bold"/>
                <a:hlinkClick r:id="rId4" tooltip="https://www.zoomgov.com/webinar/register/WN_bQjGTYkrSTSLas0BdraMWA?utm_medium=email&amp;utm_source=govdelivery#/"/>
              </a:rPr>
              <a:t>Register here!​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97408" y="438150"/>
            <a:ext cx="17490376" cy="1181100"/>
          </a:xfrm>
          <a:prstGeom prst="rect">
            <a:avLst/>
          </a:prstGeom>
        </p:spPr>
        <p:txBody>
          <a:bodyPr lIns="0" tIns="0" rIns="0" bIns="0" rtlCol="0" anchor="t">
            <a:spAutoFit/>
          </a:bodyPr>
          <a:lstStyle/>
          <a:p>
            <a:pPr algn="l">
              <a:lnSpc>
                <a:spcPts val="4680"/>
              </a:lnSpc>
            </a:pPr>
            <a:r>
              <a:rPr lang="en-US" sz="3900" spc="405">
                <a:solidFill>
                  <a:srgbClr val="B22A4A"/>
                </a:solidFill>
                <a:latin typeface="Poppins Light Bold"/>
                <a:ea typeface="Poppins Light Bold"/>
                <a:cs typeface="Poppins Light Bold"/>
                <a:sym typeface="Poppins Light Bold"/>
              </a:rPr>
              <a:t>Register: Fetal Alcohol Spectrum Disorders (FASD) Training &amp; Workshop for professionals</a:t>
            </a:r>
          </a:p>
        </p:txBody>
      </p:sp>
      <p:sp>
        <p:nvSpPr>
          <p:cNvPr id="4" name="TextBox 4"/>
          <p:cNvSpPr txBox="1"/>
          <p:nvPr/>
        </p:nvSpPr>
        <p:spPr>
          <a:xfrm>
            <a:off x="1468401" y="2097511"/>
            <a:ext cx="15351199" cy="1875280"/>
          </a:xfrm>
          <a:prstGeom prst="rect">
            <a:avLst/>
          </a:prstGeom>
        </p:spPr>
        <p:txBody>
          <a:bodyPr lIns="0" tIns="0" rIns="0" bIns="0" rtlCol="0" anchor="t">
            <a:spAutoFit/>
          </a:bodyPr>
          <a:lstStyle/>
          <a:p>
            <a:pPr algn="ctr">
              <a:lnSpc>
                <a:spcPts val="3738"/>
              </a:lnSpc>
              <a:spcBef>
                <a:spcPct val="0"/>
              </a:spcBef>
            </a:pPr>
            <a:r>
              <a:rPr lang="en-US" sz="2670">
                <a:solidFill>
                  <a:srgbClr val="000000"/>
                </a:solidFill>
                <a:latin typeface="Canva Sans 1"/>
                <a:ea typeface="Canva Sans 1"/>
                <a:cs typeface="Canva Sans 1"/>
                <a:sym typeface="Canva Sans 1"/>
              </a:rPr>
              <a:t>PNQIN is excited to share information about the upcoming Fetal Alcohol Spectrum Disorders (FASD) Training &amp; Workshop for professionals on October 29 &amp; 30, sponsored by the MA Department of Public Health and the Institute for Health and Recovery. Please share widely with your organization and networks. There will be additional registration information soon.</a:t>
            </a:r>
          </a:p>
        </p:txBody>
      </p:sp>
      <p:sp>
        <p:nvSpPr>
          <p:cNvPr id="5" name="TextBox 5"/>
          <p:cNvSpPr txBox="1"/>
          <p:nvPr/>
        </p:nvSpPr>
        <p:spPr>
          <a:xfrm>
            <a:off x="1028700" y="5002164"/>
            <a:ext cx="10833345" cy="3995023"/>
          </a:xfrm>
          <a:prstGeom prst="rect">
            <a:avLst/>
          </a:prstGeom>
        </p:spPr>
        <p:txBody>
          <a:bodyPr lIns="0" tIns="0" rIns="0" bIns="0" rtlCol="0" anchor="t">
            <a:spAutoFit/>
          </a:bodyPr>
          <a:lstStyle/>
          <a:p>
            <a:pPr algn="l">
              <a:lnSpc>
                <a:spcPts val="3451"/>
              </a:lnSpc>
            </a:pPr>
            <a:r>
              <a:rPr lang="en-US" sz="2465" b="1">
                <a:solidFill>
                  <a:srgbClr val="000000"/>
                </a:solidFill>
                <a:latin typeface="Canva Sans 1 Bold"/>
                <a:ea typeface="Canva Sans 1 Bold"/>
                <a:cs typeface="Canva Sans 1 Bold"/>
                <a:sym typeface="Canva Sans 1 Bold"/>
              </a:rPr>
              <a:t>Register</a:t>
            </a:r>
            <a:r>
              <a:rPr lang="en-US" sz="2465">
                <a:solidFill>
                  <a:srgbClr val="000000"/>
                </a:solidFill>
                <a:latin typeface="Canva Sans 1"/>
                <a:ea typeface="Canva Sans 1"/>
                <a:cs typeface="Canva Sans 1"/>
                <a:sym typeface="Canva Sans 1"/>
              </a:rPr>
              <a:t>: </a:t>
            </a:r>
            <a:r>
              <a:rPr lang="en-US" sz="2465" u="sng">
                <a:solidFill>
                  <a:srgbClr val="000000"/>
                </a:solidFill>
                <a:latin typeface="Canva Sans 1"/>
                <a:ea typeface="Canva Sans 1"/>
                <a:cs typeface="Canva Sans 1"/>
                <a:sym typeface="Canva Sans 1"/>
                <a:hlinkClick r:id="rId3" tooltip="https://web.cvent.com/event/6640d7a2-873a-4455-abe8-7b533991fced/summary"/>
              </a:rPr>
              <a:t>https://web.cvent.com/event/6640d7a2-873a-4455-abe8-7b533991fced/summary</a:t>
            </a:r>
          </a:p>
          <a:p>
            <a:pPr algn="l">
              <a:lnSpc>
                <a:spcPts val="3451"/>
              </a:lnSpc>
            </a:pPr>
            <a:r>
              <a:rPr lang="en-US" sz="2465" b="1">
                <a:solidFill>
                  <a:srgbClr val="000000"/>
                </a:solidFill>
                <a:latin typeface="Canva Sans 1 Bold"/>
                <a:ea typeface="Canva Sans 1 Bold"/>
                <a:cs typeface="Canva Sans 1 Bold"/>
                <a:sym typeface="Canva Sans 1 Bold"/>
              </a:rPr>
              <a:t>Location</a:t>
            </a:r>
            <a:r>
              <a:rPr lang="en-US" sz="2465">
                <a:solidFill>
                  <a:srgbClr val="000000"/>
                </a:solidFill>
                <a:latin typeface="Canva Sans 1"/>
                <a:ea typeface="Canva Sans 1"/>
                <a:cs typeface="Canva Sans 1"/>
                <a:sym typeface="Canva Sans 1"/>
              </a:rPr>
              <a:t>: New England Botanic Garden at Tower Hill, Boylston, MA</a:t>
            </a:r>
          </a:p>
          <a:p>
            <a:pPr algn="l">
              <a:lnSpc>
                <a:spcPts val="3451"/>
              </a:lnSpc>
            </a:pPr>
            <a:endParaRPr lang="en-US" sz="2465">
              <a:solidFill>
                <a:srgbClr val="000000"/>
              </a:solidFill>
              <a:latin typeface="Canva Sans 1"/>
              <a:ea typeface="Canva Sans 1"/>
              <a:cs typeface="Canva Sans 1"/>
              <a:sym typeface="Canva Sans 1"/>
            </a:endParaRPr>
          </a:p>
          <a:p>
            <a:pPr algn="l">
              <a:lnSpc>
                <a:spcPts val="3451"/>
              </a:lnSpc>
            </a:pPr>
            <a:r>
              <a:rPr lang="en-US" sz="2465" b="1">
                <a:solidFill>
                  <a:srgbClr val="000000"/>
                </a:solidFill>
                <a:latin typeface="Canva Sans 1 Bold"/>
                <a:ea typeface="Canva Sans 1 Bold"/>
                <a:cs typeface="Canva Sans 1 Bold"/>
                <a:sym typeface="Canva Sans 1 Bold"/>
              </a:rPr>
              <a:t>Tuesday, October 29, 2024</a:t>
            </a:r>
            <a:r>
              <a:rPr lang="en-US" sz="2465">
                <a:solidFill>
                  <a:srgbClr val="000000"/>
                </a:solidFill>
                <a:latin typeface="Canva Sans 1"/>
                <a:ea typeface="Canva Sans 1"/>
                <a:cs typeface="Canva Sans 1"/>
                <a:sym typeface="Canva Sans 1"/>
              </a:rPr>
              <a:t>: Risk factors, Diagnoses, &amp; Interventions Training (In-person or online) from 8:30 am – 4:00 pm</a:t>
            </a:r>
          </a:p>
          <a:p>
            <a:pPr algn="l">
              <a:lnSpc>
                <a:spcPts val="3451"/>
              </a:lnSpc>
            </a:pPr>
            <a:r>
              <a:rPr lang="en-US" sz="2465" b="1">
                <a:solidFill>
                  <a:srgbClr val="000000"/>
                </a:solidFill>
                <a:latin typeface="Canva Sans 1 Bold"/>
                <a:ea typeface="Canva Sans 1 Bold"/>
                <a:cs typeface="Canva Sans 1 Bold"/>
                <a:sym typeface="Canva Sans 1 Bold"/>
              </a:rPr>
              <a:t>Wednesday, October 30, 2024</a:t>
            </a:r>
            <a:r>
              <a:rPr lang="en-US" sz="2465">
                <a:solidFill>
                  <a:srgbClr val="000000"/>
                </a:solidFill>
                <a:latin typeface="Canva Sans 1"/>
                <a:ea typeface="Canva Sans 1"/>
                <a:cs typeface="Canva Sans 1"/>
                <a:sym typeface="Canva Sans 1"/>
              </a:rPr>
              <a:t>: Planning Strategies for Services and Advocacy Workshop (In-person) from 8:30 am – 4:00 pm</a:t>
            </a:r>
          </a:p>
          <a:p>
            <a:pPr algn="l">
              <a:lnSpc>
                <a:spcPts val="3451"/>
              </a:lnSpc>
              <a:spcBef>
                <a:spcPct val="0"/>
              </a:spcBef>
            </a:pPr>
            <a:r>
              <a:rPr lang="en-US" sz="2465" i="1">
                <a:solidFill>
                  <a:srgbClr val="000000"/>
                </a:solidFill>
                <a:latin typeface="Canva Sans 1 Italics"/>
                <a:ea typeface="Canva Sans 1 Italics"/>
                <a:cs typeface="Canva Sans 1 Italics"/>
                <a:sym typeface="Canva Sans 1 Italics"/>
              </a:rPr>
              <a:t>*Day 1 attendance is required to attend day 2</a:t>
            </a:r>
          </a:p>
        </p:txBody>
      </p:sp>
      <p:sp>
        <p:nvSpPr>
          <p:cNvPr id="6" name="TextBox 6"/>
          <p:cNvSpPr txBox="1"/>
          <p:nvPr/>
        </p:nvSpPr>
        <p:spPr>
          <a:xfrm>
            <a:off x="12576210" y="5730566"/>
            <a:ext cx="4683090" cy="2547745"/>
          </a:xfrm>
          <a:prstGeom prst="rect">
            <a:avLst/>
          </a:prstGeom>
        </p:spPr>
        <p:txBody>
          <a:bodyPr lIns="0" tIns="0" rIns="0" bIns="0" rtlCol="0" anchor="t">
            <a:spAutoFit/>
          </a:bodyPr>
          <a:lstStyle/>
          <a:p>
            <a:pPr algn="ctr">
              <a:lnSpc>
                <a:spcPts val="2898"/>
              </a:lnSpc>
            </a:pPr>
            <a:r>
              <a:rPr lang="en-US" sz="2070">
                <a:solidFill>
                  <a:srgbClr val="000000"/>
                </a:solidFill>
                <a:latin typeface="Canva Sans 1"/>
                <a:ea typeface="Canva Sans 1"/>
                <a:cs typeface="Canva Sans 1"/>
                <a:sym typeface="Canva Sans 1"/>
              </a:rPr>
              <a:t>For any questions, please contact Reuben Kittrell, FASD Services Coordinator at the Institute for Health and Recovery at </a:t>
            </a:r>
            <a:r>
              <a:rPr lang="en-US" sz="2070" u="sng">
                <a:solidFill>
                  <a:srgbClr val="000000"/>
                </a:solidFill>
                <a:latin typeface="Canva Sans 1"/>
                <a:ea typeface="Canva Sans 1"/>
                <a:cs typeface="Canva Sans 1"/>
                <a:sym typeface="Canva Sans 1"/>
                <a:hlinkClick r:id="rId4" tooltip="mailto:reubenkittrell@healthrecovery.org"/>
              </a:rPr>
              <a:t>reubenkittrell@healthrecovery.org</a:t>
            </a:r>
            <a:r>
              <a:rPr lang="en-US" sz="2070">
                <a:solidFill>
                  <a:srgbClr val="000000"/>
                </a:solidFill>
                <a:latin typeface="Canva Sans 1"/>
                <a:ea typeface="Canva Sans 1"/>
                <a:cs typeface="Canva Sans 1"/>
                <a:sym typeface="Canva Sans 1"/>
              </a:rPr>
              <a:t> </a:t>
            </a:r>
          </a:p>
          <a:p>
            <a:pPr algn="ctr">
              <a:lnSpc>
                <a:spcPts val="2898"/>
              </a:lnSpc>
            </a:pPr>
            <a:r>
              <a:rPr lang="en-US" sz="2070">
                <a:solidFill>
                  <a:srgbClr val="000000"/>
                </a:solidFill>
                <a:latin typeface="Canva Sans 1"/>
                <a:ea typeface="Canva Sans 1"/>
                <a:cs typeface="Canva Sans 1"/>
                <a:sym typeface="Canva Sans 1"/>
              </a:rPr>
              <a:t>or </a:t>
            </a:r>
          </a:p>
          <a:p>
            <a:pPr algn="ctr">
              <a:lnSpc>
                <a:spcPts val="2898"/>
              </a:lnSpc>
              <a:spcBef>
                <a:spcPct val="0"/>
              </a:spcBef>
            </a:pPr>
            <a:r>
              <a:rPr lang="en-US" sz="2070">
                <a:solidFill>
                  <a:srgbClr val="000000"/>
                </a:solidFill>
                <a:latin typeface="Canva Sans 1"/>
                <a:ea typeface="Canva Sans 1"/>
                <a:cs typeface="Canva Sans 1"/>
                <a:sym typeface="Canva Sans 1"/>
              </a:rPr>
              <a:t>phone (857) 262-4010.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9833" y="-2484229"/>
            <a:ext cx="16429467" cy="13020353"/>
          </a:xfrm>
          <a:custGeom>
            <a:avLst/>
            <a:gdLst/>
            <a:ahLst/>
            <a:cxnLst/>
            <a:rect l="l" t="t" r="r" b="b"/>
            <a:pathLst>
              <a:path w="16429467" h="13020353">
                <a:moveTo>
                  <a:pt x="0" y="0"/>
                </a:moveTo>
                <a:lnTo>
                  <a:pt x="16429467" y="0"/>
                </a:lnTo>
                <a:lnTo>
                  <a:pt x="16429467" y="13020353"/>
                </a:lnTo>
                <a:lnTo>
                  <a:pt x="0" y="13020353"/>
                </a:lnTo>
                <a:lnTo>
                  <a:pt x="0" y="0"/>
                </a:lnTo>
                <a:close/>
              </a:path>
            </a:pathLst>
          </a:custGeom>
          <a:blipFill>
            <a:blip r:embed="rId2">
              <a:alphaModFix amt="6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29266" y="4083682"/>
            <a:ext cx="16230600" cy="2205360"/>
          </a:xfrm>
          <a:prstGeom prst="rect">
            <a:avLst/>
          </a:prstGeom>
        </p:spPr>
        <p:txBody>
          <a:bodyPr lIns="0" tIns="0" rIns="0" bIns="0" rtlCol="0" anchor="t">
            <a:spAutoFit/>
          </a:bodyPr>
          <a:lstStyle/>
          <a:p>
            <a:pPr algn="ctr">
              <a:lnSpc>
                <a:spcPts val="8690"/>
              </a:lnSpc>
            </a:pPr>
            <a:r>
              <a:rPr lang="en-US" sz="7900" spc="821">
                <a:solidFill>
                  <a:srgbClr val="FFFFFF"/>
                </a:solidFill>
                <a:latin typeface="Poppins Medium"/>
                <a:ea typeface="Poppins Medium"/>
                <a:cs typeface="Poppins Medium"/>
                <a:sym typeface="Poppins Medium"/>
              </a:rPr>
              <a:t>National</a:t>
            </a:r>
          </a:p>
          <a:p>
            <a:pPr marL="0" lvl="0" indent="0" algn="ctr">
              <a:lnSpc>
                <a:spcPts val="8690"/>
              </a:lnSpc>
            </a:pPr>
            <a:r>
              <a:rPr lang="en-US" sz="7900" spc="821">
                <a:solidFill>
                  <a:srgbClr val="FFFFFF"/>
                </a:solidFill>
                <a:latin typeface="Poppins Medium"/>
                <a:ea typeface="Poppins Medium"/>
                <a:cs typeface="Poppins Medium"/>
                <a:sym typeface="Poppins Medium"/>
              </a:rPr>
              <a:t>Announcements</a:t>
            </a:r>
          </a:p>
        </p:txBody>
      </p:sp>
      <p:sp>
        <p:nvSpPr>
          <p:cNvPr id="4" name="Freeform 4"/>
          <p:cNvSpPr/>
          <p:nvPr/>
        </p:nvSpPr>
        <p:spPr>
          <a:xfrm>
            <a:off x="17129359" y="925830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3573165"/>
            <a:ext cx="5159210" cy="3140669"/>
          </a:xfrm>
          <a:custGeom>
            <a:avLst/>
            <a:gdLst/>
            <a:ahLst/>
            <a:cxnLst/>
            <a:rect l="l" t="t" r="r" b="b"/>
            <a:pathLst>
              <a:path w="5159210" h="3140669">
                <a:moveTo>
                  <a:pt x="0" y="0"/>
                </a:moveTo>
                <a:lnTo>
                  <a:pt x="5159210" y="0"/>
                </a:lnTo>
                <a:lnTo>
                  <a:pt x="5159210" y="3140670"/>
                </a:lnTo>
                <a:lnTo>
                  <a:pt x="0" y="314067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993327" y="2347491"/>
            <a:ext cx="10265973" cy="6453713"/>
          </a:xfrm>
          <a:prstGeom prst="rect">
            <a:avLst/>
          </a:prstGeom>
        </p:spPr>
        <p:txBody>
          <a:bodyPr lIns="0" tIns="0" rIns="0" bIns="0" rtlCol="0" anchor="t">
            <a:spAutoFit/>
          </a:bodyPr>
          <a:lstStyle/>
          <a:p>
            <a:pPr algn="l">
              <a:lnSpc>
                <a:spcPts val="3908"/>
              </a:lnSpc>
            </a:pPr>
            <a:r>
              <a:rPr lang="en-US" sz="2791" b="1">
                <a:solidFill>
                  <a:srgbClr val="000000"/>
                </a:solidFill>
                <a:latin typeface="Canva Sans 1 Bold"/>
                <a:ea typeface="Canva Sans 1 Bold"/>
                <a:cs typeface="Canva Sans 1 Bold"/>
                <a:sym typeface="Canva Sans 1 Bold"/>
              </a:rPr>
              <a:t>Learning Outcomes:</a:t>
            </a:r>
            <a:r>
              <a:rPr lang="en-US" sz="2791">
                <a:solidFill>
                  <a:srgbClr val="000000"/>
                </a:solidFill>
                <a:latin typeface="Canva Sans 1"/>
                <a:ea typeface="Canva Sans 1"/>
                <a:cs typeface="Canva Sans 1"/>
                <a:sym typeface="Canva Sans 1"/>
              </a:rPr>
              <a:t> Participants will gain insights into:</a:t>
            </a:r>
          </a:p>
          <a:p>
            <a:pPr marL="602751" lvl="1" indent="-301376" algn="l">
              <a:lnSpc>
                <a:spcPts val="3908"/>
              </a:lnSpc>
              <a:buFont typeface="Arial"/>
              <a:buChar char="•"/>
            </a:pPr>
            <a:r>
              <a:rPr lang="en-US" sz="2791">
                <a:solidFill>
                  <a:srgbClr val="000000"/>
                </a:solidFill>
                <a:latin typeface="Canva Sans 1"/>
                <a:ea typeface="Canva Sans 1"/>
                <a:cs typeface="Canva Sans 1"/>
                <a:sym typeface="Canva Sans 1"/>
              </a:rPr>
              <a:t>Screening for pre-eclampsia respectfully and effectively.</a:t>
            </a:r>
          </a:p>
          <a:p>
            <a:pPr marL="602751" lvl="1" indent="-301376" algn="l">
              <a:lnSpc>
                <a:spcPts val="3908"/>
              </a:lnSpc>
              <a:buFont typeface="Arial"/>
              <a:buChar char="•"/>
            </a:pPr>
            <a:r>
              <a:rPr lang="en-US" sz="2791">
                <a:solidFill>
                  <a:srgbClr val="000000"/>
                </a:solidFill>
                <a:latin typeface="Canva Sans 1"/>
                <a:ea typeface="Canva Sans 1"/>
                <a:cs typeface="Canva Sans 1"/>
                <a:sym typeface="Canva Sans 1"/>
              </a:rPr>
              <a:t>Understanding the benefits and risks during pr</a:t>
            </a:r>
            <a:r>
              <a:rPr lang="en-US" sz="2791" u="none">
                <a:solidFill>
                  <a:srgbClr val="000000"/>
                </a:solidFill>
                <a:latin typeface="Canva Sans 1"/>
                <a:ea typeface="Canva Sans 1"/>
                <a:cs typeface="Canva Sans 1"/>
                <a:sym typeface="Canva Sans 1"/>
              </a:rPr>
              <a:t>e</a:t>
            </a:r>
            <a:r>
              <a:rPr lang="en-US" sz="2791">
                <a:solidFill>
                  <a:srgbClr val="000000"/>
                </a:solidFill>
                <a:latin typeface="Canva Sans 1"/>
                <a:ea typeface="Canva Sans 1"/>
                <a:cs typeface="Canva Sans 1"/>
                <a:sym typeface="Canva Sans 1"/>
              </a:rPr>
              <a:t>gnancy for p</a:t>
            </a:r>
            <a:r>
              <a:rPr lang="en-US" sz="2791" u="none">
                <a:solidFill>
                  <a:srgbClr val="000000"/>
                </a:solidFill>
                <a:latin typeface="Canva Sans 1"/>
                <a:ea typeface="Canva Sans 1"/>
                <a:cs typeface="Canva Sans 1"/>
                <a:sym typeface="Canva Sans 1"/>
              </a:rPr>
              <a:t>re</a:t>
            </a:r>
            <a:r>
              <a:rPr lang="en-US" sz="2791">
                <a:solidFill>
                  <a:srgbClr val="000000"/>
                </a:solidFill>
                <a:latin typeface="Canva Sans 1"/>
                <a:ea typeface="Canva Sans 1"/>
                <a:cs typeface="Canva Sans 1"/>
                <a:sym typeface="Canva Sans 1"/>
              </a:rPr>
              <a:t>eclampsia</a:t>
            </a:r>
            <a:r>
              <a:rPr lang="en-US" sz="2791" u="none">
                <a:solidFill>
                  <a:srgbClr val="000000"/>
                </a:solidFill>
                <a:latin typeface="Canva Sans 1"/>
                <a:ea typeface="Canva Sans 1"/>
                <a:cs typeface="Canva Sans 1"/>
                <a:sym typeface="Canva Sans 1"/>
              </a:rPr>
              <a:t> </a:t>
            </a:r>
            <a:r>
              <a:rPr lang="en-US" sz="2791">
                <a:solidFill>
                  <a:srgbClr val="000000"/>
                </a:solidFill>
                <a:latin typeface="Canva Sans 1"/>
                <a:ea typeface="Canva Sans 1"/>
                <a:cs typeface="Canva Sans 1"/>
                <a:sym typeface="Canva Sans 1"/>
              </a:rPr>
              <a:t>preven</a:t>
            </a:r>
            <a:r>
              <a:rPr lang="en-US" sz="2791" u="none">
                <a:solidFill>
                  <a:srgbClr val="000000"/>
                </a:solidFill>
                <a:latin typeface="Canva Sans 1"/>
                <a:ea typeface="Canva Sans 1"/>
                <a:cs typeface="Canva Sans 1"/>
                <a:sym typeface="Canva Sans 1"/>
              </a:rPr>
              <a:t>t</a:t>
            </a:r>
            <a:r>
              <a:rPr lang="en-US" sz="2791">
                <a:solidFill>
                  <a:srgbClr val="000000"/>
                </a:solidFill>
                <a:latin typeface="Canva Sans 1"/>
                <a:ea typeface="Canva Sans 1"/>
                <a:cs typeface="Canva Sans 1"/>
                <a:sym typeface="Canva Sans 1"/>
              </a:rPr>
              <a:t>i</a:t>
            </a:r>
            <a:r>
              <a:rPr lang="en-US" sz="2791" u="none">
                <a:solidFill>
                  <a:srgbClr val="000000"/>
                </a:solidFill>
                <a:latin typeface="Canva Sans 1"/>
                <a:ea typeface="Canva Sans 1"/>
                <a:cs typeface="Canva Sans 1"/>
                <a:sym typeface="Canva Sans 1"/>
              </a:rPr>
              <a:t>o</a:t>
            </a:r>
            <a:r>
              <a:rPr lang="en-US" sz="2791">
                <a:solidFill>
                  <a:srgbClr val="000000"/>
                </a:solidFill>
                <a:latin typeface="Canva Sans 1"/>
                <a:ea typeface="Canva Sans 1"/>
                <a:cs typeface="Canva Sans 1"/>
                <a:sym typeface="Canva Sans 1"/>
              </a:rPr>
              <a:t>n.</a:t>
            </a:r>
          </a:p>
          <a:p>
            <a:pPr marL="602751" lvl="1" indent="-301376" algn="l">
              <a:lnSpc>
                <a:spcPts val="3908"/>
              </a:lnSpc>
              <a:buFont typeface="Arial"/>
              <a:buChar char="•"/>
            </a:pPr>
            <a:r>
              <a:rPr lang="en-US" sz="2791">
                <a:solidFill>
                  <a:srgbClr val="000000"/>
                </a:solidFill>
                <a:latin typeface="Canva Sans 1"/>
                <a:ea typeface="Canva Sans 1"/>
                <a:cs typeface="Canva Sans 1"/>
                <a:sym typeface="Canva Sans 1"/>
              </a:rPr>
              <a:t>Making</a:t>
            </a:r>
            <a:r>
              <a:rPr lang="en-US" sz="2791" u="none">
                <a:solidFill>
                  <a:srgbClr val="000000"/>
                </a:solidFill>
                <a:latin typeface="Canva Sans 1"/>
                <a:ea typeface="Canva Sans 1"/>
                <a:cs typeface="Canva Sans 1"/>
                <a:sym typeface="Canva Sans 1"/>
              </a:rPr>
              <a:t> </a:t>
            </a:r>
            <a:r>
              <a:rPr lang="en-US" sz="2791">
                <a:solidFill>
                  <a:srgbClr val="000000"/>
                </a:solidFill>
                <a:latin typeface="Canva Sans 1"/>
                <a:ea typeface="Canva Sans 1"/>
                <a:cs typeface="Canva Sans 1"/>
                <a:sym typeface="Canva Sans 1"/>
              </a:rPr>
              <a:t>appr</a:t>
            </a:r>
            <a:r>
              <a:rPr lang="en-US" sz="2791" u="none">
                <a:solidFill>
                  <a:srgbClr val="000000"/>
                </a:solidFill>
                <a:latin typeface="Canva Sans 1"/>
                <a:ea typeface="Canva Sans 1"/>
                <a:cs typeface="Canva Sans 1"/>
                <a:sym typeface="Canva Sans 1"/>
              </a:rPr>
              <a:t>o</a:t>
            </a:r>
            <a:r>
              <a:rPr lang="en-US" sz="2791">
                <a:solidFill>
                  <a:srgbClr val="000000"/>
                </a:solidFill>
                <a:latin typeface="Canva Sans 1"/>
                <a:ea typeface="Canva Sans 1"/>
                <a:cs typeface="Canva Sans 1"/>
                <a:sym typeface="Canva Sans 1"/>
              </a:rPr>
              <a:t>pri</a:t>
            </a:r>
            <a:r>
              <a:rPr lang="en-US" sz="2791" u="none">
                <a:solidFill>
                  <a:srgbClr val="000000"/>
                </a:solidFill>
                <a:latin typeface="Canva Sans 1"/>
                <a:ea typeface="Canva Sans 1"/>
                <a:cs typeface="Canva Sans 1"/>
                <a:sym typeface="Canva Sans 1"/>
              </a:rPr>
              <a:t>ate</a:t>
            </a:r>
            <a:r>
              <a:rPr lang="en-US" sz="2791">
                <a:solidFill>
                  <a:srgbClr val="000000"/>
                </a:solidFill>
                <a:latin typeface="Canva Sans 1"/>
                <a:ea typeface="Canva Sans 1"/>
                <a:cs typeface="Canva Sans 1"/>
                <a:sym typeface="Canva Sans 1"/>
              </a:rPr>
              <a:t> p</a:t>
            </a:r>
            <a:r>
              <a:rPr lang="en-US" sz="2791" u="none">
                <a:solidFill>
                  <a:srgbClr val="000000"/>
                </a:solidFill>
                <a:latin typeface="Canva Sans 1"/>
                <a:ea typeface="Canva Sans 1"/>
                <a:cs typeface="Canva Sans 1"/>
                <a:sym typeface="Canva Sans 1"/>
              </a:rPr>
              <a:t>r</a:t>
            </a:r>
            <a:r>
              <a:rPr lang="en-US" sz="2791">
                <a:solidFill>
                  <a:srgbClr val="000000"/>
                </a:solidFill>
                <a:latin typeface="Canva Sans 1"/>
                <a:ea typeface="Canva Sans 1"/>
                <a:cs typeface="Canva Sans 1"/>
                <a:sym typeface="Canva Sans 1"/>
              </a:rPr>
              <a:t>escribi</a:t>
            </a:r>
            <a:r>
              <a:rPr lang="en-US" sz="2791" u="none">
                <a:solidFill>
                  <a:srgbClr val="000000"/>
                </a:solidFill>
                <a:latin typeface="Canva Sans 1"/>
                <a:ea typeface="Canva Sans 1"/>
                <a:cs typeface="Canva Sans 1"/>
                <a:sym typeface="Canva Sans 1"/>
              </a:rPr>
              <a:t>n</a:t>
            </a:r>
            <a:r>
              <a:rPr lang="en-US" sz="2791">
                <a:solidFill>
                  <a:srgbClr val="000000"/>
                </a:solidFill>
                <a:latin typeface="Canva Sans 1"/>
                <a:ea typeface="Canva Sans 1"/>
                <a:cs typeface="Canva Sans 1"/>
                <a:sym typeface="Canva Sans 1"/>
              </a:rPr>
              <a:t>g</a:t>
            </a:r>
            <a:r>
              <a:rPr lang="en-US" sz="2791" u="none">
                <a:solidFill>
                  <a:srgbClr val="000000"/>
                </a:solidFill>
                <a:latin typeface="Canva Sans 1"/>
                <a:ea typeface="Canva Sans 1"/>
                <a:cs typeface="Canva Sans 1"/>
                <a:sym typeface="Canva Sans 1"/>
              </a:rPr>
              <a:t> re</a:t>
            </a:r>
            <a:r>
              <a:rPr lang="en-US" sz="2791">
                <a:solidFill>
                  <a:srgbClr val="000000"/>
                </a:solidFill>
                <a:latin typeface="Canva Sans 1"/>
                <a:ea typeface="Canva Sans 1"/>
                <a:cs typeface="Canva Sans 1"/>
                <a:sym typeface="Canva Sans 1"/>
              </a:rPr>
              <a:t>comm</a:t>
            </a:r>
            <a:r>
              <a:rPr lang="en-US" sz="2791" u="none">
                <a:solidFill>
                  <a:srgbClr val="000000"/>
                </a:solidFill>
                <a:latin typeface="Canva Sans 1"/>
                <a:ea typeface="Canva Sans 1"/>
                <a:cs typeface="Canva Sans 1"/>
                <a:sym typeface="Canva Sans 1"/>
              </a:rPr>
              <a:t>e</a:t>
            </a:r>
            <a:r>
              <a:rPr lang="en-US" sz="2791">
                <a:solidFill>
                  <a:srgbClr val="000000"/>
                </a:solidFill>
                <a:latin typeface="Canva Sans 1"/>
                <a:ea typeface="Canva Sans 1"/>
                <a:cs typeface="Canva Sans 1"/>
                <a:sym typeface="Canva Sans 1"/>
              </a:rPr>
              <a:t>ndation</a:t>
            </a:r>
            <a:r>
              <a:rPr lang="en-US" sz="2791" u="none">
                <a:solidFill>
                  <a:srgbClr val="000000"/>
                </a:solidFill>
                <a:latin typeface="Canva Sans 1"/>
                <a:ea typeface="Canva Sans 1"/>
                <a:cs typeface="Canva Sans 1"/>
                <a:sym typeface="Canva Sans 1"/>
              </a:rPr>
              <a:t>s.</a:t>
            </a:r>
          </a:p>
          <a:p>
            <a:pPr marL="602751" lvl="1" indent="-301376" algn="l">
              <a:lnSpc>
                <a:spcPts val="3908"/>
              </a:lnSpc>
              <a:buFont typeface="Arial"/>
              <a:buChar char="•"/>
            </a:pPr>
            <a:r>
              <a:rPr lang="en-US" sz="2791">
                <a:solidFill>
                  <a:srgbClr val="000000"/>
                </a:solidFill>
                <a:latin typeface="Canva Sans 1"/>
                <a:ea typeface="Canva Sans 1"/>
                <a:cs typeface="Canva Sans 1"/>
                <a:sym typeface="Canva Sans 1"/>
              </a:rPr>
              <a:t>Addressing the barriers and leveraging the facilitators for consistent compliance with LDA therapy.</a:t>
            </a:r>
          </a:p>
          <a:p>
            <a:pPr algn="l">
              <a:lnSpc>
                <a:spcPts val="3908"/>
              </a:lnSpc>
            </a:pPr>
            <a:r>
              <a:rPr lang="en-US" sz="2791">
                <a:solidFill>
                  <a:srgbClr val="000000"/>
                </a:solidFill>
                <a:latin typeface="Canva Sans 1"/>
                <a:ea typeface="Canva Sans 1"/>
                <a:cs typeface="Canva Sans 1"/>
                <a:sym typeface="Canva Sans 1"/>
              </a:rPr>
              <a:t> </a:t>
            </a:r>
          </a:p>
          <a:p>
            <a:pPr algn="ctr">
              <a:lnSpc>
                <a:spcPts val="3908"/>
              </a:lnSpc>
            </a:pPr>
            <a:r>
              <a:rPr lang="en-US" sz="2791">
                <a:solidFill>
                  <a:srgbClr val="000000"/>
                </a:solidFill>
                <a:latin typeface="Canva Sans 1"/>
                <a:ea typeface="Canva Sans 1"/>
                <a:cs typeface="Canva Sans 1"/>
                <a:sym typeface="Canva Sans 1"/>
              </a:rPr>
              <a:t>This Course is </a:t>
            </a:r>
            <a:r>
              <a:rPr lang="en-US" sz="2791" b="1" u="sng">
                <a:solidFill>
                  <a:srgbClr val="000000"/>
                </a:solidFill>
                <a:latin typeface="Canva Sans 1 Bold"/>
                <a:ea typeface="Canva Sans 1 Bold"/>
                <a:cs typeface="Canva Sans 1 Bold"/>
                <a:sym typeface="Canva Sans 1 Bold"/>
              </a:rPr>
              <a:t>FREE!</a:t>
            </a:r>
          </a:p>
          <a:p>
            <a:pPr algn="ctr">
              <a:lnSpc>
                <a:spcPts val="3908"/>
              </a:lnSpc>
            </a:pPr>
            <a:r>
              <a:rPr lang="en-US" sz="2791" b="1" u="sng">
                <a:solidFill>
                  <a:srgbClr val="000000"/>
                </a:solidFill>
                <a:latin typeface="Canva Sans 1 Bold"/>
                <a:ea typeface="Canva Sans 1 Bold"/>
                <a:cs typeface="Canva Sans 1 Bold"/>
                <a:sym typeface="Canva Sans 1 Bold"/>
              </a:rPr>
              <a:t>1.0 hour</a:t>
            </a:r>
            <a:r>
              <a:rPr lang="en-US" sz="2791">
                <a:solidFill>
                  <a:srgbClr val="000000"/>
                </a:solidFill>
                <a:latin typeface="Canva Sans 1"/>
                <a:ea typeface="Canva Sans 1"/>
                <a:cs typeface="Canva Sans 1"/>
                <a:sym typeface="Canva Sans 1"/>
              </a:rPr>
              <a:t> of CME, CPE, and CNE will be awarded for the completion of the module and the evaluation. </a:t>
            </a:r>
          </a:p>
          <a:p>
            <a:pPr algn="ctr">
              <a:lnSpc>
                <a:spcPts val="3908"/>
              </a:lnSpc>
              <a:spcBef>
                <a:spcPct val="0"/>
              </a:spcBef>
            </a:pPr>
            <a:r>
              <a:rPr lang="en-US" sz="2791" u="sng">
                <a:solidFill>
                  <a:srgbClr val="003A96"/>
                </a:solidFill>
                <a:latin typeface="Canva Sans 1"/>
                <a:ea typeface="Canva Sans 1"/>
                <a:cs typeface="Canva Sans 1"/>
                <a:sym typeface="Canva Sans 1"/>
                <a:hlinkClick r:id="rId4" tooltip="https://urldefense.com/v3/__https:/modprofessionaled.learnuponus.com/store/20315-low-dose-big-benefits-raising-awareness-of-low-dose-aspirin-to-reduce-the-negative-impacts-of-preeclampsia__;!!CPANwP4y!THLZRCYIaYYH3bpIGzPafz_CKjIfB3Q3lujGXeZEc9G_SSwOAUjC2JxM7P_jdx0SCJQRyL8mcrbJ-7wouRV17gV1Fye7wA$"/>
              </a:rPr>
              <a:t>ENROLL NOW</a:t>
            </a:r>
          </a:p>
        </p:txBody>
      </p:sp>
      <p:sp>
        <p:nvSpPr>
          <p:cNvPr id="5" name="TextBox 5"/>
          <p:cNvSpPr txBox="1"/>
          <p:nvPr/>
        </p:nvSpPr>
        <p:spPr>
          <a:xfrm>
            <a:off x="597408" y="438150"/>
            <a:ext cx="17490376" cy="1181100"/>
          </a:xfrm>
          <a:prstGeom prst="rect">
            <a:avLst/>
          </a:prstGeom>
        </p:spPr>
        <p:txBody>
          <a:bodyPr lIns="0" tIns="0" rIns="0" bIns="0" rtlCol="0" anchor="t">
            <a:spAutoFit/>
          </a:bodyPr>
          <a:lstStyle/>
          <a:p>
            <a:pPr algn="l">
              <a:lnSpc>
                <a:spcPts val="4680"/>
              </a:lnSpc>
            </a:pPr>
            <a:r>
              <a:rPr lang="en-US" sz="3900" spc="405">
                <a:solidFill>
                  <a:srgbClr val="B22A4A"/>
                </a:solidFill>
                <a:latin typeface="Poppins Light Bold"/>
                <a:ea typeface="Poppins Light Bold"/>
                <a:cs typeface="Poppins Light Bold"/>
                <a:sym typeface="Poppins Light Bold"/>
              </a:rPr>
              <a:t>March of Dimes Professional Training on Low-Dose Aspirin: Now Available!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0086" y="657944"/>
            <a:ext cx="7803914" cy="666750"/>
          </a:xfrm>
          <a:prstGeom prst="rect">
            <a:avLst/>
          </a:prstGeom>
        </p:spPr>
        <p:txBody>
          <a:bodyPr lIns="0" tIns="0" rIns="0" bIns="0" rtlCol="0" anchor="t">
            <a:spAutoFit/>
          </a:bodyPr>
          <a:lstStyle/>
          <a:p>
            <a:pPr marL="0" lvl="0" indent="0" algn="l">
              <a:lnSpc>
                <a:spcPts val="5399"/>
              </a:lnSpc>
              <a:spcBef>
                <a:spcPct val="0"/>
              </a:spcBef>
            </a:pPr>
            <a:r>
              <a:rPr lang="en-US" sz="4499" spc="467">
                <a:solidFill>
                  <a:srgbClr val="B22A4A"/>
                </a:solidFill>
                <a:latin typeface="Poppins Light Bold"/>
                <a:ea typeface="Poppins Light Bold"/>
                <a:cs typeface="Poppins Light Bold"/>
                <a:sym typeface="Poppins Light Bold"/>
              </a:rPr>
              <a:t>WELCOME!</a:t>
            </a:r>
          </a:p>
        </p:txBody>
      </p:sp>
      <p:sp>
        <p:nvSpPr>
          <p:cNvPr id="3" name="TextBox 3"/>
          <p:cNvSpPr txBox="1"/>
          <p:nvPr/>
        </p:nvSpPr>
        <p:spPr>
          <a:xfrm>
            <a:off x="1028700" y="1916113"/>
            <a:ext cx="12489840" cy="7731442"/>
          </a:xfrm>
          <a:prstGeom prst="rect">
            <a:avLst/>
          </a:prstGeom>
        </p:spPr>
        <p:txBody>
          <a:bodyPr lIns="0" tIns="0" rIns="0" bIns="0" rtlCol="0" anchor="t">
            <a:spAutoFit/>
          </a:bodyPr>
          <a:lstStyle/>
          <a:p>
            <a:pPr marL="755651" lvl="1" indent="-377825" algn="l">
              <a:lnSpc>
                <a:spcPts val="7000"/>
              </a:lnSpc>
              <a:buFont typeface="Arial"/>
              <a:buChar char="•"/>
            </a:pPr>
            <a:r>
              <a:rPr lang="en-US" sz="3500">
                <a:solidFill>
                  <a:srgbClr val="000000"/>
                </a:solidFill>
                <a:latin typeface="Canva Sans 1"/>
                <a:ea typeface="Canva Sans 1"/>
                <a:cs typeface="Canva Sans 1"/>
                <a:sym typeface="Canva Sans 1"/>
              </a:rPr>
              <a:t>Please type your name and institution into the chat​.</a:t>
            </a:r>
          </a:p>
          <a:p>
            <a:pPr marL="1511301" lvl="2" indent="-503767" algn="l">
              <a:lnSpc>
                <a:spcPts val="7000"/>
              </a:lnSpc>
              <a:buFont typeface="Arial"/>
              <a:buChar char="⚬"/>
            </a:pPr>
            <a:r>
              <a:rPr lang="en-US" sz="3500">
                <a:solidFill>
                  <a:srgbClr val="000000"/>
                </a:solidFill>
                <a:latin typeface="Canva Sans 1"/>
                <a:ea typeface="Canva Sans 1"/>
                <a:cs typeface="Canva Sans 1"/>
                <a:sym typeface="Canva Sans 1"/>
              </a:rPr>
              <a:t>Optional share: What is your favorite Halloween movie?</a:t>
            </a:r>
          </a:p>
          <a:p>
            <a:pPr algn="l">
              <a:lnSpc>
                <a:spcPts val="1800"/>
              </a:lnSpc>
            </a:pPr>
            <a:endParaRPr lang="en-US" sz="3500">
              <a:solidFill>
                <a:srgbClr val="000000"/>
              </a:solidFill>
              <a:latin typeface="Canva Sans 1"/>
              <a:ea typeface="Canva Sans 1"/>
              <a:cs typeface="Canva Sans 1"/>
              <a:sym typeface="Canva Sans 1"/>
            </a:endParaRPr>
          </a:p>
          <a:p>
            <a:pPr algn="l">
              <a:lnSpc>
                <a:spcPts val="1800"/>
              </a:lnSpc>
            </a:pPr>
            <a:endParaRPr lang="en-US" sz="3500">
              <a:solidFill>
                <a:srgbClr val="000000"/>
              </a:solidFill>
              <a:latin typeface="Canva Sans 1"/>
              <a:ea typeface="Canva Sans 1"/>
              <a:cs typeface="Canva Sans 1"/>
              <a:sym typeface="Canva Sans 1"/>
            </a:endParaRPr>
          </a:p>
          <a:p>
            <a:pPr marL="755651" lvl="1" indent="-377825" algn="l">
              <a:lnSpc>
                <a:spcPts val="7000"/>
              </a:lnSpc>
              <a:buFont typeface="Arial"/>
              <a:buChar char="•"/>
            </a:pPr>
            <a:r>
              <a:rPr lang="en-US" sz="3500">
                <a:solidFill>
                  <a:srgbClr val="000000"/>
                </a:solidFill>
                <a:latin typeface="Canva Sans 1"/>
                <a:ea typeface="Canva Sans 1"/>
                <a:cs typeface="Canva Sans 1"/>
                <a:sym typeface="Canva Sans 1"/>
              </a:rPr>
              <a:t>Please mute yourselves when not speaking.</a:t>
            </a:r>
          </a:p>
          <a:p>
            <a:pPr algn="l">
              <a:lnSpc>
                <a:spcPts val="1800"/>
              </a:lnSpc>
            </a:pPr>
            <a:endParaRPr lang="en-US" sz="3500">
              <a:solidFill>
                <a:srgbClr val="000000"/>
              </a:solidFill>
              <a:latin typeface="Canva Sans 1"/>
              <a:ea typeface="Canva Sans 1"/>
              <a:cs typeface="Canva Sans 1"/>
              <a:sym typeface="Canva Sans 1"/>
            </a:endParaRPr>
          </a:p>
          <a:p>
            <a:pPr algn="l">
              <a:lnSpc>
                <a:spcPts val="1800"/>
              </a:lnSpc>
            </a:pPr>
            <a:endParaRPr lang="en-US" sz="3500">
              <a:solidFill>
                <a:srgbClr val="000000"/>
              </a:solidFill>
              <a:latin typeface="Canva Sans 1"/>
              <a:ea typeface="Canva Sans 1"/>
              <a:cs typeface="Canva Sans 1"/>
              <a:sym typeface="Canva Sans 1"/>
            </a:endParaRPr>
          </a:p>
          <a:p>
            <a:pPr algn="l">
              <a:lnSpc>
                <a:spcPts val="1800"/>
              </a:lnSpc>
            </a:pPr>
            <a:endParaRPr lang="en-US" sz="3500">
              <a:solidFill>
                <a:srgbClr val="000000"/>
              </a:solidFill>
              <a:latin typeface="Canva Sans 1"/>
              <a:ea typeface="Canva Sans 1"/>
              <a:cs typeface="Canva Sans 1"/>
              <a:sym typeface="Canva Sans 1"/>
            </a:endParaRPr>
          </a:p>
          <a:p>
            <a:pPr marL="755651" lvl="1" indent="-377825" algn="l">
              <a:lnSpc>
                <a:spcPts val="4445"/>
              </a:lnSpc>
              <a:buFont typeface="Arial"/>
              <a:buChar char="•"/>
            </a:pPr>
            <a:r>
              <a:rPr lang="en-US" sz="3500">
                <a:solidFill>
                  <a:srgbClr val="000000"/>
                </a:solidFill>
                <a:latin typeface="Canva Sans 1"/>
                <a:ea typeface="Canva Sans 1"/>
                <a:cs typeface="Canva Sans 1"/>
                <a:sym typeface="Canva Sans 1"/>
              </a:rPr>
              <a:t>Feel free to type your questions into the chat during the webinar​.</a:t>
            </a:r>
          </a:p>
          <a:p>
            <a:pPr algn="l">
              <a:lnSpc>
                <a:spcPts val="1800"/>
              </a:lnSpc>
            </a:pPr>
            <a:endParaRPr lang="en-US" sz="3500">
              <a:solidFill>
                <a:srgbClr val="000000"/>
              </a:solidFill>
              <a:latin typeface="Canva Sans 1"/>
              <a:ea typeface="Canva Sans 1"/>
              <a:cs typeface="Canva Sans 1"/>
              <a:sym typeface="Canva Sans 1"/>
            </a:endParaRPr>
          </a:p>
          <a:p>
            <a:pPr algn="l">
              <a:lnSpc>
                <a:spcPts val="1800"/>
              </a:lnSpc>
            </a:pPr>
            <a:endParaRPr lang="en-US" sz="3500">
              <a:solidFill>
                <a:srgbClr val="000000"/>
              </a:solidFill>
              <a:latin typeface="Canva Sans 1"/>
              <a:ea typeface="Canva Sans 1"/>
              <a:cs typeface="Canva Sans 1"/>
              <a:sym typeface="Canva Sans 1"/>
            </a:endParaRPr>
          </a:p>
          <a:p>
            <a:pPr algn="l">
              <a:lnSpc>
                <a:spcPts val="1800"/>
              </a:lnSpc>
            </a:pPr>
            <a:endParaRPr lang="en-US" sz="3500">
              <a:solidFill>
                <a:srgbClr val="000000"/>
              </a:solidFill>
              <a:latin typeface="Canva Sans 1"/>
              <a:ea typeface="Canva Sans 1"/>
              <a:cs typeface="Canva Sans 1"/>
              <a:sym typeface="Canva Sans 1"/>
            </a:endParaRPr>
          </a:p>
          <a:p>
            <a:pPr marL="755651" lvl="1" indent="-377825" algn="l">
              <a:lnSpc>
                <a:spcPts val="4445"/>
              </a:lnSpc>
              <a:buFont typeface="Arial"/>
              <a:buChar char="•"/>
            </a:pPr>
            <a:r>
              <a:rPr lang="en-US" sz="3500">
                <a:solidFill>
                  <a:srgbClr val="000000"/>
                </a:solidFill>
                <a:latin typeface="Canva Sans 1"/>
                <a:ea typeface="Canva Sans 1"/>
                <a:cs typeface="Canva Sans 1"/>
                <a:sym typeface="Canva Sans 1"/>
              </a:rPr>
              <a:t>We will record this session and upload the recording and webinar slides to our website afterwards!</a:t>
            </a:r>
          </a:p>
        </p:txBody>
      </p:sp>
      <p:grpSp>
        <p:nvGrpSpPr>
          <p:cNvPr id="4" name="Group 4"/>
          <p:cNvGrpSpPr/>
          <p:nvPr/>
        </p:nvGrpSpPr>
        <p:grpSpPr>
          <a:xfrm>
            <a:off x="14476823" y="-279046"/>
            <a:ext cx="4427631" cy="10899542"/>
            <a:chOff x="0" y="0"/>
            <a:chExt cx="3337552" cy="8216085"/>
          </a:xfrm>
        </p:grpSpPr>
        <p:sp>
          <p:nvSpPr>
            <p:cNvPr id="5" name="Freeform 5"/>
            <p:cNvSpPr/>
            <p:nvPr/>
          </p:nvSpPr>
          <p:spPr>
            <a:xfrm>
              <a:off x="0" y="0"/>
              <a:ext cx="3337552" cy="8216085"/>
            </a:xfrm>
            <a:custGeom>
              <a:avLst/>
              <a:gdLst/>
              <a:ahLst/>
              <a:cxnLst/>
              <a:rect l="l" t="t" r="r" b="b"/>
              <a:pathLst>
                <a:path w="3337552" h="8216085">
                  <a:moveTo>
                    <a:pt x="3213092" y="8216085"/>
                  </a:moveTo>
                  <a:lnTo>
                    <a:pt x="124460" y="8216085"/>
                  </a:lnTo>
                  <a:cubicBezTo>
                    <a:pt x="55880" y="8216085"/>
                    <a:pt x="0" y="8160205"/>
                    <a:pt x="0" y="8091625"/>
                  </a:cubicBezTo>
                  <a:lnTo>
                    <a:pt x="0" y="124460"/>
                  </a:lnTo>
                  <a:cubicBezTo>
                    <a:pt x="0" y="55880"/>
                    <a:pt x="55880" y="0"/>
                    <a:pt x="124460" y="0"/>
                  </a:cubicBezTo>
                  <a:lnTo>
                    <a:pt x="3213092" y="0"/>
                  </a:lnTo>
                  <a:cubicBezTo>
                    <a:pt x="3281672" y="0"/>
                    <a:pt x="3337552" y="55880"/>
                    <a:pt x="3337552" y="124460"/>
                  </a:cubicBezTo>
                  <a:lnTo>
                    <a:pt x="3337552" y="8091625"/>
                  </a:lnTo>
                  <a:cubicBezTo>
                    <a:pt x="3337552" y="8160205"/>
                    <a:pt x="3281672" y="8216085"/>
                    <a:pt x="3213092" y="8216085"/>
                  </a:cubicBezTo>
                  <a:close/>
                </a:path>
              </a:pathLst>
            </a:custGeom>
            <a:solidFill>
              <a:srgbClr val="B22A4A">
                <a:alpha val="40000"/>
              </a:srgbClr>
            </a:solidFill>
          </p:spPr>
          <p:txBody>
            <a:bodyPr/>
            <a:lstStyle/>
            <a:p>
              <a:endParaRPr lang="en-US"/>
            </a:p>
          </p:txBody>
        </p:sp>
      </p:grpSp>
      <p:sp>
        <p:nvSpPr>
          <p:cNvPr id="6" name="Freeform 6"/>
          <p:cNvSpPr/>
          <p:nvPr/>
        </p:nvSpPr>
        <p:spPr>
          <a:xfrm>
            <a:off x="15559430" y="8995370"/>
            <a:ext cx="1656966" cy="1028700"/>
          </a:xfrm>
          <a:custGeom>
            <a:avLst/>
            <a:gdLst/>
            <a:ahLst/>
            <a:cxnLst/>
            <a:rect l="l" t="t" r="r" b="b"/>
            <a:pathLst>
              <a:path w="1656966" h="1028700">
                <a:moveTo>
                  <a:pt x="0" y="0"/>
                </a:moveTo>
                <a:lnTo>
                  <a:pt x="1656966" y="0"/>
                </a:lnTo>
                <a:lnTo>
                  <a:pt x="1656966" y="1028700"/>
                </a:lnTo>
                <a:lnTo>
                  <a:pt x="0" y="102870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4645051" y="53975"/>
            <a:ext cx="3485723" cy="7492365"/>
          </a:xfrm>
          <a:prstGeom prst="rect">
            <a:avLst/>
          </a:prstGeom>
        </p:spPr>
        <p:txBody>
          <a:bodyPr lIns="0" tIns="0" rIns="0" bIns="0" rtlCol="0" anchor="t">
            <a:spAutoFit/>
          </a:bodyPr>
          <a:lstStyle/>
          <a:p>
            <a:pPr algn="l">
              <a:lnSpc>
                <a:spcPts val="7000"/>
              </a:lnSpc>
            </a:pPr>
            <a:r>
              <a:rPr lang="en-US" sz="3500">
                <a:solidFill>
                  <a:srgbClr val="000000"/>
                </a:solidFill>
                <a:latin typeface="Poppins Medium"/>
                <a:ea typeface="Poppins Medium"/>
                <a:cs typeface="Poppins Medium"/>
                <a:sym typeface="Poppins Medium"/>
              </a:rPr>
              <a:t>Agenda</a:t>
            </a:r>
          </a:p>
          <a:p>
            <a:pPr algn="l">
              <a:lnSpc>
                <a:spcPts val="4400"/>
              </a:lnSpc>
            </a:pPr>
            <a:r>
              <a:rPr lang="en-US" sz="2200" b="1" u="sng">
                <a:solidFill>
                  <a:srgbClr val="000000"/>
                </a:solidFill>
                <a:latin typeface="Poppins Medium Bold"/>
                <a:ea typeface="Poppins Medium Bold"/>
                <a:cs typeface="Poppins Medium Bold"/>
                <a:sym typeface="Poppins Medium Bold"/>
              </a:rPr>
              <a:t>12:00-12:05 Welcome &amp; PNQIN Announcements</a:t>
            </a:r>
          </a:p>
          <a:p>
            <a:pPr algn="l">
              <a:lnSpc>
                <a:spcPts val="4400"/>
              </a:lnSpc>
            </a:pPr>
            <a:endParaRPr lang="en-US" sz="2200" b="1" u="sng">
              <a:solidFill>
                <a:srgbClr val="000000"/>
              </a:solidFill>
              <a:latin typeface="Poppins Medium Bold"/>
              <a:ea typeface="Poppins Medium Bold"/>
              <a:cs typeface="Poppins Medium Bold"/>
              <a:sym typeface="Poppins Medium Bold"/>
            </a:endParaRPr>
          </a:p>
          <a:p>
            <a:pPr algn="l">
              <a:lnSpc>
                <a:spcPts val="4400"/>
              </a:lnSpc>
            </a:pPr>
            <a:r>
              <a:rPr lang="en-US" sz="2200">
                <a:solidFill>
                  <a:srgbClr val="000000"/>
                </a:solidFill>
                <a:latin typeface="Poppins Medium"/>
                <a:ea typeface="Poppins Medium"/>
                <a:cs typeface="Poppins Medium"/>
                <a:sym typeface="Poppins Medium"/>
              </a:rPr>
              <a:t>12:05-12:45 Organization Presentation</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12:45-12:50 PMHC Bundle Pearls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12:50-1:00 Discussion, Q&amp;A</a:t>
            </a:r>
          </a:p>
          <a:p>
            <a:pPr algn="l">
              <a:lnSpc>
                <a:spcPts val="4400"/>
              </a:lnSpc>
            </a:pPr>
            <a:endParaRPr lang="en-US" sz="2200">
              <a:solidFill>
                <a:srgbClr val="000000"/>
              </a:solidFill>
              <a:latin typeface="Poppins Medium"/>
              <a:ea typeface="Poppins Medium"/>
              <a:cs typeface="Poppins Medium"/>
              <a:sym typeface="Poppi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2050996"/>
            <a:ext cx="4697116" cy="1850379"/>
          </a:xfrm>
          <a:custGeom>
            <a:avLst/>
            <a:gdLst/>
            <a:ahLst/>
            <a:cxnLst/>
            <a:rect l="l" t="t" r="r" b="b"/>
            <a:pathLst>
              <a:path w="4697116" h="1850379">
                <a:moveTo>
                  <a:pt x="0" y="0"/>
                </a:moveTo>
                <a:lnTo>
                  <a:pt x="4697116" y="0"/>
                </a:lnTo>
                <a:lnTo>
                  <a:pt x="4697116" y="1850379"/>
                </a:lnTo>
                <a:lnTo>
                  <a:pt x="0" y="1850379"/>
                </a:lnTo>
                <a:lnTo>
                  <a:pt x="0" y="0"/>
                </a:lnTo>
                <a:close/>
              </a:path>
            </a:pathLst>
          </a:custGeom>
          <a:blipFill>
            <a:blip r:embed="rId3"/>
            <a:stretch>
              <a:fillRect/>
            </a:stretch>
          </a:blipFill>
        </p:spPr>
        <p:txBody>
          <a:bodyPr/>
          <a:lstStyle/>
          <a:p>
            <a:endParaRPr lang="en-US"/>
          </a:p>
        </p:txBody>
      </p:sp>
      <p:sp>
        <p:nvSpPr>
          <p:cNvPr id="4" name="Freeform 4"/>
          <p:cNvSpPr/>
          <p:nvPr/>
        </p:nvSpPr>
        <p:spPr>
          <a:xfrm>
            <a:off x="5725816" y="2050794"/>
            <a:ext cx="11301259" cy="1850581"/>
          </a:xfrm>
          <a:custGeom>
            <a:avLst/>
            <a:gdLst/>
            <a:ahLst/>
            <a:cxnLst/>
            <a:rect l="l" t="t" r="r" b="b"/>
            <a:pathLst>
              <a:path w="11301259" h="1850581">
                <a:moveTo>
                  <a:pt x="0" y="0"/>
                </a:moveTo>
                <a:lnTo>
                  <a:pt x="11301259" y="0"/>
                </a:lnTo>
                <a:lnTo>
                  <a:pt x="11301259" y="1850581"/>
                </a:lnTo>
                <a:lnTo>
                  <a:pt x="0" y="1850581"/>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4761747"/>
            <a:ext cx="16230600" cy="3667968"/>
          </a:xfrm>
          <a:prstGeom prst="rect">
            <a:avLst/>
          </a:prstGeom>
        </p:spPr>
        <p:txBody>
          <a:bodyPr lIns="0" tIns="0" rIns="0" bIns="0" rtlCol="0" anchor="t">
            <a:spAutoFit/>
          </a:bodyPr>
          <a:lstStyle/>
          <a:p>
            <a:pPr algn="l">
              <a:lnSpc>
                <a:spcPts val="3628"/>
              </a:lnSpc>
            </a:pPr>
            <a:r>
              <a:rPr lang="en-US" sz="2591" b="1">
                <a:solidFill>
                  <a:srgbClr val="000000"/>
                </a:solidFill>
                <a:latin typeface="Canva Sans 1 Bold"/>
                <a:ea typeface="Canva Sans 1 Bold"/>
                <a:cs typeface="Canva Sans 1 Bold"/>
                <a:sym typeface="Canva Sans 1 Bold"/>
              </a:rPr>
              <a:t>Access here:</a:t>
            </a:r>
            <a:r>
              <a:rPr lang="en-US" sz="2591" b="1">
                <a:solidFill>
                  <a:srgbClr val="003A96"/>
                </a:solidFill>
                <a:latin typeface="Canva Sans 1 Bold"/>
                <a:ea typeface="Canva Sans 1 Bold"/>
                <a:cs typeface="Canva Sans 1 Bold"/>
                <a:sym typeface="Canva Sans 1 Bold"/>
              </a:rPr>
              <a:t> </a:t>
            </a:r>
            <a:r>
              <a:rPr lang="en-US" sz="2591" u="sng">
                <a:solidFill>
                  <a:srgbClr val="003A96"/>
                </a:solidFill>
                <a:latin typeface="Canva Sans 1"/>
                <a:ea typeface="Canva Sans 1"/>
                <a:cs typeface="Canva Sans 1"/>
                <a:sym typeface="Canva Sans 1"/>
                <a:hlinkClick r:id="rId5" tooltip="https://saferbirth.org/community-birth-transfer-resource-kit/"/>
              </a:rPr>
              <a:t>Community Birth Transfer Resource Kit | AIM (saferbirth.org)</a:t>
            </a:r>
          </a:p>
          <a:p>
            <a:pPr algn="l">
              <a:lnSpc>
                <a:spcPts val="3628"/>
              </a:lnSpc>
            </a:pPr>
            <a:endParaRPr lang="en-US" sz="2591" u="sng">
              <a:solidFill>
                <a:srgbClr val="003A96"/>
              </a:solidFill>
              <a:latin typeface="Canva Sans 1"/>
              <a:ea typeface="Canva Sans 1"/>
              <a:cs typeface="Canva Sans 1"/>
              <a:sym typeface="Canva Sans 1"/>
              <a:hlinkClick r:id="rId5" tooltip="https://saferbirth.org/community-birth-transfer-resource-kit/"/>
            </a:endParaRPr>
          </a:p>
          <a:p>
            <a:pPr algn="l">
              <a:lnSpc>
                <a:spcPts val="3628"/>
              </a:lnSpc>
            </a:pPr>
            <a:r>
              <a:rPr lang="en-US" sz="2591">
                <a:solidFill>
                  <a:srgbClr val="000000"/>
                </a:solidFill>
                <a:latin typeface="Canva Sans 1"/>
                <a:ea typeface="Canva Sans 1"/>
                <a:cs typeface="Canva Sans 1"/>
                <a:sym typeface="Canva Sans 1"/>
              </a:rPr>
              <a:t>The AIM Community Birth Transfer Resource Kit is a collection of best practices to aid in supporting safe and timely transfers from community birth settings to hospitals if the need for a transfer of care arises. The development of this Resource Kit was supported by a multidisciplinary working group of subject matter experts to foster respect, safety, and communication for patients, families, providers, and systems engaged in community birth transfers.</a:t>
            </a:r>
          </a:p>
          <a:p>
            <a:pPr algn="ctr">
              <a:lnSpc>
                <a:spcPts val="3628"/>
              </a:lnSpc>
              <a:spcBef>
                <a:spcPct val="0"/>
              </a:spcBef>
            </a:pPr>
            <a:endParaRPr lang="en-US" sz="2591">
              <a:solidFill>
                <a:srgbClr val="000000"/>
              </a:solidFill>
              <a:latin typeface="Canva Sans 1"/>
              <a:ea typeface="Canva Sans 1"/>
              <a:cs typeface="Canva Sans 1"/>
              <a:sym typeface="Canva Sans 1"/>
            </a:endParaRPr>
          </a:p>
        </p:txBody>
      </p:sp>
      <p:sp>
        <p:nvSpPr>
          <p:cNvPr id="6" name="TextBox 6"/>
          <p:cNvSpPr txBox="1"/>
          <p:nvPr/>
        </p:nvSpPr>
        <p:spPr>
          <a:xfrm>
            <a:off x="597408" y="447675"/>
            <a:ext cx="17490376" cy="666750"/>
          </a:xfrm>
          <a:prstGeom prst="rect">
            <a:avLst/>
          </a:prstGeom>
        </p:spPr>
        <p:txBody>
          <a:bodyPr lIns="0" tIns="0" rIns="0" bIns="0" rtlCol="0" anchor="t">
            <a:spAutoFit/>
          </a:bodyPr>
          <a:lstStyle/>
          <a:p>
            <a:pPr algn="l">
              <a:lnSpc>
                <a:spcPts val="5399"/>
              </a:lnSpc>
            </a:pPr>
            <a:r>
              <a:rPr lang="en-US" sz="4499" spc="467">
                <a:solidFill>
                  <a:srgbClr val="B22A4A"/>
                </a:solidFill>
                <a:latin typeface="Poppins Light Bold"/>
                <a:ea typeface="Poppins Light Bold"/>
                <a:cs typeface="Poppins Light Bold"/>
                <a:sym typeface="Poppins Light Bold"/>
              </a:rPr>
              <a:t>The AIM Transfer of Care Toolkit is now LIVE!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23869" y="1585517"/>
            <a:ext cx="16040262" cy="4067123"/>
            <a:chOff x="0" y="0"/>
            <a:chExt cx="21387015" cy="5422830"/>
          </a:xfrm>
        </p:grpSpPr>
        <p:sp>
          <p:nvSpPr>
            <p:cNvPr id="4" name="Freeform 4"/>
            <p:cNvSpPr/>
            <p:nvPr/>
          </p:nvSpPr>
          <p:spPr>
            <a:xfrm>
              <a:off x="0" y="1119876"/>
              <a:ext cx="10364522" cy="3765388"/>
            </a:xfrm>
            <a:custGeom>
              <a:avLst/>
              <a:gdLst/>
              <a:ahLst/>
              <a:cxnLst/>
              <a:rect l="l" t="t" r="r" b="b"/>
              <a:pathLst>
                <a:path w="10364522" h="3765388">
                  <a:moveTo>
                    <a:pt x="0" y="0"/>
                  </a:moveTo>
                  <a:lnTo>
                    <a:pt x="10364522" y="0"/>
                  </a:lnTo>
                  <a:lnTo>
                    <a:pt x="10364522" y="3765388"/>
                  </a:lnTo>
                  <a:lnTo>
                    <a:pt x="0" y="3765388"/>
                  </a:lnTo>
                  <a:lnTo>
                    <a:pt x="0" y="0"/>
                  </a:lnTo>
                  <a:close/>
                </a:path>
              </a:pathLst>
            </a:custGeom>
            <a:blipFill>
              <a:blip r:embed="rId3"/>
              <a:stretch>
                <a:fillRect/>
              </a:stretch>
            </a:blipFill>
          </p:spPr>
          <p:txBody>
            <a:bodyPr/>
            <a:lstStyle/>
            <a:p>
              <a:endParaRPr lang="en-US"/>
            </a:p>
          </p:txBody>
        </p:sp>
        <p:sp>
          <p:nvSpPr>
            <p:cNvPr id="5" name="Freeform 5"/>
            <p:cNvSpPr/>
            <p:nvPr/>
          </p:nvSpPr>
          <p:spPr>
            <a:xfrm>
              <a:off x="11162729" y="1465791"/>
              <a:ext cx="4471231" cy="3957039"/>
            </a:xfrm>
            <a:custGeom>
              <a:avLst/>
              <a:gdLst/>
              <a:ahLst/>
              <a:cxnLst/>
              <a:rect l="l" t="t" r="r" b="b"/>
              <a:pathLst>
                <a:path w="4471231" h="3957039">
                  <a:moveTo>
                    <a:pt x="0" y="0"/>
                  </a:moveTo>
                  <a:lnTo>
                    <a:pt x="4471231" y="0"/>
                  </a:lnTo>
                  <a:lnTo>
                    <a:pt x="4471231" y="3957039"/>
                  </a:lnTo>
                  <a:lnTo>
                    <a:pt x="0" y="3957039"/>
                  </a:lnTo>
                  <a:lnTo>
                    <a:pt x="0" y="0"/>
                  </a:lnTo>
                  <a:close/>
                </a:path>
              </a:pathLst>
            </a:custGeom>
            <a:blipFill>
              <a:blip r:embed="rId4"/>
              <a:stretch>
                <a:fillRect/>
              </a:stretch>
            </a:blipFill>
          </p:spPr>
          <p:txBody>
            <a:bodyPr/>
            <a:lstStyle/>
            <a:p>
              <a:endParaRPr lang="en-US"/>
            </a:p>
          </p:txBody>
        </p:sp>
        <p:sp>
          <p:nvSpPr>
            <p:cNvPr id="6" name="Freeform 6"/>
            <p:cNvSpPr/>
            <p:nvPr/>
          </p:nvSpPr>
          <p:spPr>
            <a:xfrm rot="580994">
              <a:off x="14907455" y="490206"/>
              <a:ext cx="6177432" cy="4115714"/>
            </a:xfrm>
            <a:custGeom>
              <a:avLst/>
              <a:gdLst/>
              <a:ahLst/>
              <a:cxnLst/>
              <a:rect l="l" t="t" r="r" b="b"/>
              <a:pathLst>
                <a:path w="6177432" h="4115714">
                  <a:moveTo>
                    <a:pt x="0" y="0"/>
                  </a:moveTo>
                  <a:lnTo>
                    <a:pt x="6177433" y="0"/>
                  </a:lnTo>
                  <a:lnTo>
                    <a:pt x="6177433" y="4115715"/>
                  </a:lnTo>
                  <a:lnTo>
                    <a:pt x="0" y="4115715"/>
                  </a:lnTo>
                  <a:lnTo>
                    <a:pt x="0" y="0"/>
                  </a:lnTo>
                  <a:close/>
                </a:path>
              </a:pathLst>
            </a:custGeom>
            <a:blipFill>
              <a:blip r:embed="rId5"/>
              <a:stretch>
                <a:fillRect/>
              </a:stretch>
            </a:blipFill>
          </p:spPr>
          <p:txBody>
            <a:bodyPr/>
            <a:lstStyle/>
            <a:p>
              <a:endParaRPr lang="en-US"/>
            </a:p>
          </p:txBody>
        </p:sp>
      </p:grpSp>
      <p:sp>
        <p:nvSpPr>
          <p:cNvPr id="7" name="TextBox 7"/>
          <p:cNvSpPr txBox="1"/>
          <p:nvPr/>
        </p:nvSpPr>
        <p:spPr>
          <a:xfrm>
            <a:off x="1028700" y="6043165"/>
            <a:ext cx="16230600" cy="2753568"/>
          </a:xfrm>
          <a:prstGeom prst="rect">
            <a:avLst/>
          </a:prstGeom>
        </p:spPr>
        <p:txBody>
          <a:bodyPr lIns="0" tIns="0" rIns="0" bIns="0" rtlCol="0" anchor="t">
            <a:spAutoFit/>
          </a:bodyPr>
          <a:lstStyle/>
          <a:p>
            <a:pPr algn="ctr">
              <a:lnSpc>
                <a:spcPts val="3628"/>
              </a:lnSpc>
            </a:pPr>
            <a:r>
              <a:rPr lang="en-US" sz="2591">
                <a:solidFill>
                  <a:srgbClr val="000000"/>
                </a:solidFill>
                <a:latin typeface="Canva Sans 1"/>
                <a:ea typeface="Canva Sans 1"/>
                <a:cs typeface="Canva Sans 1"/>
                <a:sym typeface="Canva Sans 1"/>
              </a:rPr>
              <a:t>Postpartum Support International has a number of resources that you may find helpful! </a:t>
            </a:r>
          </a:p>
          <a:p>
            <a:pPr algn="ctr">
              <a:lnSpc>
                <a:spcPts val="3628"/>
              </a:lnSpc>
            </a:pPr>
            <a:r>
              <a:rPr lang="en-US" sz="2591">
                <a:solidFill>
                  <a:srgbClr val="000000"/>
                </a:solidFill>
                <a:latin typeface="Canva Sans 1"/>
                <a:ea typeface="Canva Sans 1"/>
                <a:cs typeface="Canva Sans 1"/>
                <a:sym typeface="Canva Sans 1"/>
              </a:rPr>
              <a:t>Including: </a:t>
            </a:r>
          </a:p>
          <a:p>
            <a:pPr algn="ctr">
              <a:lnSpc>
                <a:spcPts val="3628"/>
              </a:lnSpc>
            </a:pPr>
            <a:r>
              <a:rPr lang="en-US" sz="2591">
                <a:solidFill>
                  <a:srgbClr val="000000"/>
                </a:solidFill>
                <a:latin typeface="Canva Sans 1"/>
                <a:ea typeface="Canva Sans 1"/>
                <a:cs typeface="Canva Sans 1"/>
                <a:sym typeface="Canva Sans 1"/>
              </a:rPr>
              <a:t>an online “Swag Store” where you can purchase official PSI helpline magnets </a:t>
            </a:r>
            <a:r>
              <a:rPr lang="en-US" sz="2591" u="sng">
                <a:solidFill>
                  <a:srgbClr val="003A96"/>
                </a:solidFill>
                <a:latin typeface="Canva Sans 1"/>
                <a:ea typeface="Canva Sans 1"/>
                <a:cs typeface="Canva Sans 1"/>
                <a:sym typeface="Canva Sans 1"/>
                <a:hlinkClick r:id="rId6" tooltip="https://postpartum.app.neoncrm.com/np/clients/postpartum/product.jsp?product=147&amp;"/>
              </a:rPr>
              <a:t>here</a:t>
            </a:r>
            <a:r>
              <a:rPr lang="en-US" sz="2591">
                <a:solidFill>
                  <a:srgbClr val="003A96"/>
                </a:solidFill>
                <a:latin typeface="Canva Sans 1"/>
                <a:ea typeface="Canva Sans 1"/>
                <a:cs typeface="Canva Sans 1"/>
                <a:sym typeface="Canva Sans 1"/>
              </a:rPr>
              <a:t> </a:t>
            </a:r>
          </a:p>
          <a:p>
            <a:pPr algn="ctr">
              <a:lnSpc>
                <a:spcPts val="3628"/>
              </a:lnSpc>
            </a:pPr>
            <a:r>
              <a:rPr lang="en-US" sz="2591" u="sng">
                <a:solidFill>
                  <a:srgbClr val="003A96"/>
                </a:solidFill>
                <a:latin typeface="Canva Sans 1"/>
                <a:ea typeface="Canva Sans 1"/>
                <a:cs typeface="Canva Sans 1"/>
                <a:sym typeface="Canva Sans 1"/>
                <a:hlinkClick r:id="rId7" tooltip="https://www.postpartum.net/educational-materials/"/>
              </a:rPr>
              <a:t>Great educational resources</a:t>
            </a:r>
            <a:r>
              <a:rPr lang="en-US" sz="2591">
                <a:solidFill>
                  <a:srgbClr val="000000"/>
                </a:solidFill>
                <a:latin typeface="Canva Sans 1"/>
                <a:ea typeface="Canva Sans 1"/>
                <a:cs typeface="Canva Sans 1"/>
                <a:sym typeface="Canva Sans 1"/>
              </a:rPr>
              <a:t> - for parents, providers, and general population</a:t>
            </a:r>
          </a:p>
          <a:p>
            <a:pPr algn="ctr">
              <a:lnSpc>
                <a:spcPts val="3628"/>
              </a:lnSpc>
            </a:pPr>
            <a:endParaRPr lang="en-US" sz="2591">
              <a:solidFill>
                <a:srgbClr val="000000"/>
              </a:solidFill>
              <a:latin typeface="Canva Sans 1"/>
              <a:ea typeface="Canva Sans 1"/>
              <a:cs typeface="Canva Sans 1"/>
              <a:sym typeface="Canva Sans 1"/>
            </a:endParaRPr>
          </a:p>
          <a:p>
            <a:pPr algn="ctr">
              <a:lnSpc>
                <a:spcPts val="3628"/>
              </a:lnSpc>
              <a:spcBef>
                <a:spcPct val="0"/>
              </a:spcBef>
            </a:pPr>
            <a:r>
              <a:rPr lang="en-US" sz="2591">
                <a:solidFill>
                  <a:srgbClr val="000000"/>
                </a:solidFill>
                <a:latin typeface="Canva Sans 1"/>
                <a:ea typeface="Canva Sans 1"/>
                <a:cs typeface="Canva Sans 1"/>
                <a:sym typeface="Canva Sans 1"/>
              </a:rPr>
              <a:t>Available in a number of languages!</a:t>
            </a:r>
          </a:p>
        </p:txBody>
      </p:sp>
      <p:sp>
        <p:nvSpPr>
          <p:cNvPr id="8" name="TextBox 8"/>
          <p:cNvSpPr txBox="1"/>
          <p:nvPr/>
        </p:nvSpPr>
        <p:spPr>
          <a:xfrm>
            <a:off x="597408" y="447675"/>
            <a:ext cx="17490376" cy="666750"/>
          </a:xfrm>
          <a:prstGeom prst="rect">
            <a:avLst/>
          </a:prstGeom>
        </p:spPr>
        <p:txBody>
          <a:bodyPr lIns="0" tIns="0" rIns="0" bIns="0" rtlCol="0" anchor="t">
            <a:spAutoFit/>
          </a:bodyPr>
          <a:lstStyle/>
          <a:p>
            <a:pPr algn="l">
              <a:lnSpc>
                <a:spcPts val="5399"/>
              </a:lnSpc>
            </a:pPr>
            <a:r>
              <a:rPr lang="en-US" sz="4499" spc="467">
                <a:solidFill>
                  <a:srgbClr val="B22A4A"/>
                </a:solidFill>
                <a:latin typeface="Poppins Light Bold"/>
                <a:ea typeface="Poppins Light Bold"/>
                <a:cs typeface="Poppins Light Bold"/>
                <a:sym typeface="Poppins Light Bold"/>
              </a:rPr>
              <a:t>Postpartum Support International - Resources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6823" y="-279046"/>
            <a:ext cx="4427631" cy="10899542"/>
            <a:chOff x="0" y="0"/>
            <a:chExt cx="3337552" cy="8216085"/>
          </a:xfrm>
        </p:grpSpPr>
        <p:sp>
          <p:nvSpPr>
            <p:cNvPr id="3" name="Freeform 3"/>
            <p:cNvSpPr/>
            <p:nvPr/>
          </p:nvSpPr>
          <p:spPr>
            <a:xfrm>
              <a:off x="0" y="0"/>
              <a:ext cx="3337552" cy="8216085"/>
            </a:xfrm>
            <a:custGeom>
              <a:avLst/>
              <a:gdLst/>
              <a:ahLst/>
              <a:cxnLst/>
              <a:rect l="l" t="t" r="r" b="b"/>
              <a:pathLst>
                <a:path w="3337552" h="8216085">
                  <a:moveTo>
                    <a:pt x="3213092" y="8216085"/>
                  </a:moveTo>
                  <a:lnTo>
                    <a:pt x="124460" y="8216085"/>
                  </a:lnTo>
                  <a:cubicBezTo>
                    <a:pt x="55880" y="8216085"/>
                    <a:pt x="0" y="8160205"/>
                    <a:pt x="0" y="8091625"/>
                  </a:cubicBezTo>
                  <a:lnTo>
                    <a:pt x="0" y="124460"/>
                  </a:lnTo>
                  <a:cubicBezTo>
                    <a:pt x="0" y="55880"/>
                    <a:pt x="55880" y="0"/>
                    <a:pt x="124460" y="0"/>
                  </a:cubicBezTo>
                  <a:lnTo>
                    <a:pt x="3213092" y="0"/>
                  </a:lnTo>
                  <a:cubicBezTo>
                    <a:pt x="3281672" y="0"/>
                    <a:pt x="3337552" y="55880"/>
                    <a:pt x="3337552" y="124460"/>
                  </a:cubicBezTo>
                  <a:lnTo>
                    <a:pt x="3337552" y="8091625"/>
                  </a:lnTo>
                  <a:cubicBezTo>
                    <a:pt x="3337552" y="8160205"/>
                    <a:pt x="3281672" y="8216085"/>
                    <a:pt x="3213092" y="8216085"/>
                  </a:cubicBezTo>
                  <a:close/>
                </a:path>
              </a:pathLst>
            </a:custGeom>
            <a:solidFill>
              <a:srgbClr val="B22A4A">
                <a:alpha val="40000"/>
              </a:srgbClr>
            </a:solidFill>
          </p:spPr>
          <p:txBody>
            <a:bodyPr/>
            <a:lstStyle/>
            <a:p>
              <a:endParaRPr lang="en-US"/>
            </a:p>
          </p:txBody>
        </p:sp>
      </p:grpSp>
      <p:sp>
        <p:nvSpPr>
          <p:cNvPr id="4" name="Freeform 4"/>
          <p:cNvSpPr/>
          <p:nvPr/>
        </p:nvSpPr>
        <p:spPr>
          <a:xfrm>
            <a:off x="15340555" y="9274810"/>
            <a:ext cx="1656966" cy="1028700"/>
          </a:xfrm>
          <a:custGeom>
            <a:avLst/>
            <a:gdLst/>
            <a:ahLst/>
            <a:cxnLst/>
            <a:rect l="l" t="t" r="r" b="b"/>
            <a:pathLst>
              <a:path w="1656966" h="1028700">
                <a:moveTo>
                  <a:pt x="0" y="0"/>
                </a:moveTo>
                <a:lnTo>
                  <a:pt x="1656966" y="0"/>
                </a:lnTo>
                <a:lnTo>
                  <a:pt x="1656966" y="1028700"/>
                </a:lnTo>
                <a:lnTo>
                  <a:pt x="0" y="10287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2057784" y="3674717"/>
            <a:ext cx="10361255" cy="4424073"/>
            <a:chOff x="0" y="0"/>
            <a:chExt cx="13815007" cy="5898764"/>
          </a:xfrm>
        </p:grpSpPr>
        <p:sp>
          <p:nvSpPr>
            <p:cNvPr id="6" name="TextBox 6"/>
            <p:cNvSpPr txBox="1"/>
            <p:nvPr/>
          </p:nvSpPr>
          <p:spPr>
            <a:xfrm>
              <a:off x="0" y="4141234"/>
              <a:ext cx="6756156" cy="1757530"/>
            </a:xfrm>
            <a:prstGeom prst="rect">
              <a:avLst/>
            </a:prstGeom>
          </p:spPr>
          <p:txBody>
            <a:bodyPr lIns="0" tIns="0" rIns="0" bIns="0" rtlCol="0" anchor="t">
              <a:spAutoFit/>
            </a:bodyPr>
            <a:lstStyle/>
            <a:p>
              <a:pPr algn="ctr">
                <a:lnSpc>
                  <a:spcPts val="4322"/>
                </a:lnSpc>
              </a:pPr>
              <a:r>
                <a:rPr lang="en-US" sz="3087">
                  <a:solidFill>
                    <a:srgbClr val="000000"/>
                  </a:solidFill>
                  <a:latin typeface="Poppins Medium"/>
                  <a:ea typeface="Poppins Medium"/>
                  <a:cs typeface="Poppins Medium"/>
                  <a:sym typeface="Poppins Medium"/>
                </a:rPr>
                <a:t>Kriti Lodha</a:t>
              </a:r>
            </a:p>
            <a:p>
              <a:pPr algn="ctr">
                <a:lnSpc>
                  <a:spcPts val="3178"/>
                </a:lnSpc>
              </a:pPr>
              <a:r>
                <a:rPr lang="en-US" sz="2270">
                  <a:solidFill>
                    <a:srgbClr val="000000"/>
                  </a:solidFill>
                  <a:latin typeface="Poppins Medium"/>
                  <a:ea typeface="Poppins Medium"/>
                  <a:cs typeface="Poppins Medium"/>
                  <a:sym typeface="Poppins Medium"/>
                </a:rPr>
                <a:t>Postpartum Support International - MA Chapter</a:t>
              </a:r>
            </a:p>
          </p:txBody>
        </p:sp>
        <p:grpSp>
          <p:nvGrpSpPr>
            <p:cNvPr id="7" name="Group 7"/>
            <p:cNvGrpSpPr/>
            <p:nvPr/>
          </p:nvGrpSpPr>
          <p:grpSpPr>
            <a:xfrm>
              <a:off x="1352779" y="0"/>
              <a:ext cx="3910114" cy="3910099"/>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700" r="-2700"/>
                </a:stretch>
              </a:blipFill>
            </p:spPr>
            <p:txBody>
              <a:bodyPr/>
              <a:lstStyle/>
              <a:p>
                <a:endParaRPr lang="en-US"/>
              </a:p>
            </p:txBody>
          </p:sp>
        </p:grpSp>
        <p:grpSp>
          <p:nvGrpSpPr>
            <p:cNvPr id="9" name="Group 9"/>
            <p:cNvGrpSpPr/>
            <p:nvPr/>
          </p:nvGrpSpPr>
          <p:grpSpPr>
            <a:xfrm>
              <a:off x="8411630" y="0"/>
              <a:ext cx="3910114" cy="3910099"/>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0483" r="-10483"/>
                </a:stretch>
              </a:blipFill>
            </p:spPr>
            <p:txBody>
              <a:bodyPr/>
              <a:lstStyle/>
              <a:p>
                <a:endParaRPr lang="en-US"/>
              </a:p>
            </p:txBody>
          </p:sp>
        </p:grpSp>
        <p:sp>
          <p:nvSpPr>
            <p:cNvPr id="11" name="TextBox 11"/>
            <p:cNvSpPr txBox="1"/>
            <p:nvPr/>
          </p:nvSpPr>
          <p:spPr>
            <a:xfrm>
              <a:off x="7058851" y="4141234"/>
              <a:ext cx="6756156" cy="1757530"/>
            </a:xfrm>
            <a:prstGeom prst="rect">
              <a:avLst/>
            </a:prstGeom>
          </p:spPr>
          <p:txBody>
            <a:bodyPr lIns="0" tIns="0" rIns="0" bIns="0" rtlCol="0" anchor="t">
              <a:spAutoFit/>
            </a:bodyPr>
            <a:lstStyle/>
            <a:p>
              <a:pPr algn="ctr">
                <a:lnSpc>
                  <a:spcPts val="4322"/>
                </a:lnSpc>
              </a:pPr>
              <a:r>
                <a:rPr lang="en-US" sz="3087">
                  <a:solidFill>
                    <a:srgbClr val="000000"/>
                  </a:solidFill>
                  <a:latin typeface="Poppins Medium"/>
                  <a:ea typeface="Poppins Medium"/>
                  <a:cs typeface="Poppins Medium"/>
                  <a:sym typeface="Poppins Medium"/>
                </a:rPr>
                <a:t>Amy Colozzo</a:t>
              </a:r>
            </a:p>
            <a:p>
              <a:pPr algn="ctr">
                <a:lnSpc>
                  <a:spcPts val="3178"/>
                </a:lnSpc>
              </a:pPr>
              <a:r>
                <a:rPr lang="en-US" sz="2270">
                  <a:solidFill>
                    <a:srgbClr val="000000"/>
                  </a:solidFill>
                  <a:latin typeface="Poppins Medium"/>
                  <a:ea typeface="Poppins Medium"/>
                  <a:cs typeface="Poppins Medium"/>
                  <a:sym typeface="Poppins Medium"/>
                </a:rPr>
                <a:t>Postpartum Support International - MA Board Chair</a:t>
              </a:r>
            </a:p>
          </p:txBody>
        </p:sp>
      </p:grpSp>
      <p:sp>
        <p:nvSpPr>
          <p:cNvPr id="12" name="TextBox 12"/>
          <p:cNvSpPr txBox="1"/>
          <p:nvPr/>
        </p:nvSpPr>
        <p:spPr>
          <a:xfrm>
            <a:off x="0" y="2288745"/>
            <a:ext cx="14476823" cy="828675"/>
          </a:xfrm>
          <a:prstGeom prst="rect">
            <a:avLst/>
          </a:prstGeom>
        </p:spPr>
        <p:txBody>
          <a:bodyPr lIns="0" tIns="0" rIns="0" bIns="0" rtlCol="0" anchor="t">
            <a:spAutoFit/>
          </a:bodyPr>
          <a:lstStyle/>
          <a:p>
            <a:pPr algn="ctr">
              <a:lnSpc>
                <a:spcPts val="6530"/>
              </a:lnSpc>
            </a:pPr>
            <a:r>
              <a:rPr lang="en-US" sz="5442">
                <a:solidFill>
                  <a:srgbClr val="B22A4A"/>
                </a:solidFill>
                <a:latin typeface="Poppins Medium"/>
                <a:ea typeface="Poppins Medium"/>
                <a:cs typeface="Poppins Medium"/>
                <a:sym typeface="Poppins Medium"/>
              </a:rPr>
              <a:t>Organization Presentation</a:t>
            </a:r>
          </a:p>
        </p:txBody>
      </p:sp>
      <p:sp>
        <p:nvSpPr>
          <p:cNvPr id="13" name="TextBox 13"/>
          <p:cNvSpPr txBox="1"/>
          <p:nvPr/>
        </p:nvSpPr>
        <p:spPr>
          <a:xfrm>
            <a:off x="14645051" y="53975"/>
            <a:ext cx="3485723" cy="8044815"/>
          </a:xfrm>
          <a:prstGeom prst="rect">
            <a:avLst/>
          </a:prstGeom>
        </p:spPr>
        <p:txBody>
          <a:bodyPr lIns="0" tIns="0" rIns="0" bIns="0" rtlCol="0" anchor="t">
            <a:spAutoFit/>
          </a:bodyPr>
          <a:lstStyle/>
          <a:p>
            <a:pPr algn="l">
              <a:lnSpc>
                <a:spcPts val="7000"/>
              </a:lnSpc>
            </a:pPr>
            <a:r>
              <a:rPr lang="en-US" sz="3500">
                <a:solidFill>
                  <a:srgbClr val="000000"/>
                </a:solidFill>
                <a:latin typeface="Poppins Medium"/>
                <a:ea typeface="Poppins Medium"/>
                <a:cs typeface="Poppins Medium"/>
                <a:sym typeface="Poppins Medium"/>
              </a:rPr>
              <a:t>Agenda</a:t>
            </a:r>
          </a:p>
          <a:p>
            <a:pPr algn="l">
              <a:lnSpc>
                <a:spcPts val="4400"/>
              </a:lnSpc>
            </a:pPr>
            <a:r>
              <a:rPr lang="en-US" sz="2200">
                <a:solidFill>
                  <a:srgbClr val="000000"/>
                </a:solidFill>
                <a:latin typeface="Poppins Medium"/>
                <a:ea typeface="Poppins Medium"/>
                <a:cs typeface="Poppins Medium"/>
                <a:sym typeface="Poppins Medium"/>
              </a:rPr>
              <a:t>12:00-12:05 Welcome &amp; PNQIN Announcements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b="1" u="sng">
                <a:solidFill>
                  <a:srgbClr val="000000"/>
                </a:solidFill>
                <a:latin typeface="Poppins Medium Bold"/>
                <a:ea typeface="Poppins Medium Bold"/>
                <a:cs typeface="Poppins Medium Bold"/>
                <a:sym typeface="Poppins Medium Bold"/>
              </a:rPr>
              <a:t>12:05-12:45 Organization Presentation</a:t>
            </a:r>
          </a:p>
          <a:p>
            <a:pPr algn="l">
              <a:lnSpc>
                <a:spcPts val="4400"/>
              </a:lnSpc>
            </a:pPr>
            <a:endParaRPr lang="en-US" sz="2200" b="1" u="sng">
              <a:solidFill>
                <a:srgbClr val="000000"/>
              </a:solidFill>
              <a:latin typeface="Poppins Medium Bold"/>
              <a:ea typeface="Poppins Medium Bold"/>
              <a:cs typeface="Poppins Medium Bold"/>
              <a:sym typeface="Poppins Medium Bold"/>
            </a:endParaRPr>
          </a:p>
          <a:p>
            <a:pPr algn="l">
              <a:lnSpc>
                <a:spcPts val="4400"/>
              </a:lnSpc>
            </a:pPr>
            <a:r>
              <a:rPr lang="en-US" sz="2200">
                <a:solidFill>
                  <a:srgbClr val="000000"/>
                </a:solidFill>
                <a:latin typeface="Poppins Medium"/>
                <a:ea typeface="Poppins Medium"/>
                <a:cs typeface="Poppins Medium"/>
                <a:sym typeface="Poppins Medium"/>
              </a:rPr>
              <a:t>12:45-12:50 PMHC Bundle Pearls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12:50-1:00 Discussion, Q&amp;A</a:t>
            </a:r>
          </a:p>
          <a:p>
            <a:pPr algn="l">
              <a:lnSpc>
                <a:spcPts val="4400"/>
              </a:lnSpc>
            </a:pPr>
            <a:endParaRPr lang="en-US" sz="2200">
              <a:solidFill>
                <a:srgbClr val="000000"/>
              </a:solidFill>
              <a:latin typeface="Poppins Medium"/>
              <a:ea typeface="Poppins Medium"/>
              <a:cs typeface="Poppins Medium"/>
              <a:sym typeface="Poppins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p:nvPr/>
        </p:nvSpPr>
        <p:spPr>
          <a:xfrm>
            <a:off x="-552852" y="8619936"/>
            <a:ext cx="19388580" cy="2147455"/>
          </a:xfrm>
          <a:custGeom>
            <a:avLst/>
            <a:gdLst/>
            <a:ahLst/>
            <a:cxnLst/>
            <a:rect l="l" t="t" r="r" b="b"/>
            <a:pathLst>
              <a:path w="15011580" h="1662664" extrusionOk="0">
                <a:moveTo>
                  <a:pt x="14887119" y="1662664"/>
                </a:moveTo>
                <a:lnTo>
                  <a:pt x="124460" y="1662664"/>
                </a:lnTo>
                <a:cubicBezTo>
                  <a:pt x="55880" y="1662664"/>
                  <a:pt x="0" y="1606784"/>
                  <a:pt x="0" y="1538204"/>
                </a:cubicBezTo>
                <a:lnTo>
                  <a:pt x="0" y="124460"/>
                </a:lnTo>
                <a:cubicBezTo>
                  <a:pt x="0" y="55880"/>
                  <a:pt x="55880" y="0"/>
                  <a:pt x="124460" y="0"/>
                </a:cubicBezTo>
                <a:lnTo>
                  <a:pt x="14887119" y="0"/>
                </a:lnTo>
                <a:cubicBezTo>
                  <a:pt x="14955700" y="0"/>
                  <a:pt x="15011580" y="55880"/>
                  <a:pt x="15011580" y="124460"/>
                </a:cubicBezTo>
                <a:lnTo>
                  <a:pt x="15011580" y="1538204"/>
                </a:lnTo>
                <a:cubicBezTo>
                  <a:pt x="15011580" y="1606784"/>
                  <a:pt x="14955700" y="1662664"/>
                  <a:pt x="14887119" y="1662664"/>
                </a:cubicBezTo>
                <a:close/>
              </a:path>
            </a:pathLst>
          </a:custGeom>
          <a:solidFill>
            <a:srgbClr val="B22A4A">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1"/>
          <p:cNvGrpSpPr/>
          <p:nvPr/>
        </p:nvGrpSpPr>
        <p:grpSpPr>
          <a:xfrm>
            <a:off x="-952934" y="0"/>
            <a:ext cx="19937219" cy="864487"/>
            <a:chOff x="0" y="0"/>
            <a:chExt cx="26582959" cy="1152651"/>
          </a:xfrm>
        </p:grpSpPr>
        <p:sp>
          <p:nvSpPr>
            <p:cNvPr id="161" name="Google Shape;161;p1"/>
            <p:cNvSpPr/>
            <p:nvPr/>
          </p:nvSpPr>
          <p:spPr>
            <a:xfrm>
              <a:off x="0" y="0"/>
              <a:ext cx="26582959" cy="1152651"/>
            </a:xfrm>
            <a:custGeom>
              <a:avLst/>
              <a:gdLst/>
              <a:ahLst/>
              <a:cxnLst/>
              <a:rect l="l" t="t" r="r" b="b"/>
              <a:pathLst>
                <a:path w="15436363" h="669328" extrusionOk="0">
                  <a:moveTo>
                    <a:pt x="15311903" y="669327"/>
                  </a:moveTo>
                  <a:lnTo>
                    <a:pt x="124460" y="669327"/>
                  </a:lnTo>
                  <a:cubicBezTo>
                    <a:pt x="55880" y="669327"/>
                    <a:pt x="0" y="613447"/>
                    <a:pt x="0" y="544867"/>
                  </a:cubicBezTo>
                  <a:lnTo>
                    <a:pt x="0" y="124460"/>
                  </a:lnTo>
                  <a:cubicBezTo>
                    <a:pt x="0" y="55880"/>
                    <a:pt x="55880" y="0"/>
                    <a:pt x="124460" y="0"/>
                  </a:cubicBezTo>
                  <a:lnTo>
                    <a:pt x="15311903" y="0"/>
                  </a:lnTo>
                  <a:cubicBezTo>
                    <a:pt x="15380483" y="0"/>
                    <a:pt x="15436363" y="55880"/>
                    <a:pt x="15436363" y="124460"/>
                  </a:cubicBezTo>
                  <a:lnTo>
                    <a:pt x="15436363" y="544868"/>
                  </a:lnTo>
                  <a:cubicBezTo>
                    <a:pt x="15436363" y="613447"/>
                    <a:pt x="15380483" y="669328"/>
                    <a:pt x="15311903" y="669328"/>
                  </a:cubicBezTo>
                  <a:close/>
                </a:path>
              </a:pathLst>
            </a:custGeom>
            <a:solidFill>
              <a:srgbClr val="B2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
            <p:cNvSpPr txBox="1"/>
            <p:nvPr/>
          </p:nvSpPr>
          <p:spPr>
            <a:xfrm>
              <a:off x="2279381" y="167173"/>
              <a:ext cx="21616833" cy="751628"/>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none" strike="noStrike" cap="none">
                  <a:solidFill>
                    <a:srgbClr val="FCFEFF"/>
                  </a:solidFill>
                  <a:latin typeface="Poppins Medium"/>
                  <a:ea typeface="Poppins Medium"/>
                  <a:cs typeface="Poppins Medium"/>
                  <a:sym typeface="Poppins Medium"/>
                </a:rPr>
                <a:t>The Perinatal-Neonatal Quality Improvement Network of Massachusetts </a:t>
              </a:r>
              <a:endParaRPr/>
            </a:p>
          </p:txBody>
        </p:sp>
      </p:grpSp>
      <p:sp>
        <p:nvSpPr>
          <p:cNvPr id="163" name="Google Shape;163;p1"/>
          <p:cNvSpPr/>
          <p:nvPr/>
        </p:nvSpPr>
        <p:spPr>
          <a:xfrm>
            <a:off x="2759885" y="4715415"/>
            <a:ext cx="1126335" cy="2717037"/>
          </a:xfrm>
          <a:custGeom>
            <a:avLst/>
            <a:gdLst/>
            <a:ahLst/>
            <a:cxnLst/>
            <a:rect l="l" t="t" r="r" b="b"/>
            <a:pathLst>
              <a:path w="1126335" h="2717037" extrusionOk="0">
                <a:moveTo>
                  <a:pt x="0" y="0"/>
                </a:moveTo>
                <a:lnTo>
                  <a:pt x="1126335" y="0"/>
                </a:lnTo>
                <a:lnTo>
                  <a:pt x="1126335" y="2717037"/>
                </a:lnTo>
                <a:lnTo>
                  <a:pt x="0" y="2717037"/>
                </a:lnTo>
                <a:lnTo>
                  <a:pt x="0" y="0"/>
                </a:lnTo>
                <a:close/>
              </a:path>
            </a:pathLst>
          </a:custGeom>
          <a:blipFill rotWithShape="1">
            <a:blip r:embed="rId3">
              <a:alphaModFix/>
            </a:blip>
            <a:stretch>
              <a:fillRect/>
            </a:stretch>
          </a:blipFill>
          <a:ln>
            <a:noFill/>
          </a:ln>
        </p:spPr>
        <p:txBody>
          <a:bodyPr/>
          <a:lstStyle/>
          <a:p>
            <a:endParaRPr lang="en-US"/>
          </a:p>
        </p:txBody>
      </p:sp>
      <p:sp>
        <p:nvSpPr>
          <p:cNvPr id="164" name="Google Shape;164;p1"/>
          <p:cNvSpPr/>
          <p:nvPr/>
        </p:nvSpPr>
        <p:spPr>
          <a:xfrm>
            <a:off x="1028700" y="4715415"/>
            <a:ext cx="810171" cy="2717037"/>
          </a:xfrm>
          <a:custGeom>
            <a:avLst/>
            <a:gdLst/>
            <a:ahLst/>
            <a:cxnLst/>
            <a:rect l="l" t="t" r="r" b="b"/>
            <a:pathLst>
              <a:path w="810171" h="2717037" extrusionOk="0">
                <a:moveTo>
                  <a:pt x="0" y="0"/>
                </a:moveTo>
                <a:lnTo>
                  <a:pt x="810171" y="0"/>
                </a:lnTo>
                <a:lnTo>
                  <a:pt x="810171" y="2717037"/>
                </a:lnTo>
                <a:lnTo>
                  <a:pt x="0" y="2717037"/>
                </a:lnTo>
                <a:lnTo>
                  <a:pt x="0" y="0"/>
                </a:lnTo>
                <a:close/>
              </a:path>
            </a:pathLst>
          </a:custGeom>
          <a:blipFill rotWithShape="1">
            <a:blip r:embed="rId4">
              <a:alphaModFix/>
            </a:blip>
            <a:stretch>
              <a:fillRect/>
            </a:stretch>
          </a:blipFill>
          <a:ln>
            <a:noFill/>
          </a:ln>
        </p:spPr>
        <p:txBody>
          <a:bodyPr/>
          <a:lstStyle/>
          <a:p>
            <a:endParaRPr lang="en-US"/>
          </a:p>
        </p:txBody>
      </p:sp>
      <p:sp>
        <p:nvSpPr>
          <p:cNvPr id="165" name="Google Shape;165;p1"/>
          <p:cNvSpPr/>
          <p:nvPr/>
        </p:nvSpPr>
        <p:spPr>
          <a:xfrm flipH="1">
            <a:off x="1433785" y="4715415"/>
            <a:ext cx="1566001" cy="2717037"/>
          </a:xfrm>
          <a:custGeom>
            <a:avLst/>
            <a:gdLst/>
            <a:ahLst/>
            <a:cxnLst/>
            <a:rect l="l" t="t" r="r" b="b"/>
            <a:pathLst>
              <a:path w="1566001" h="2717037" extrusionOk="0">
                <a:moveTo>
                  <a:pt x="1566002" y="0"/>
                </a:moveTo>
                <a:lnTo>
                  <a:pt x="0" y="0"/>
                </a:lnTo>
                <a:lnTo>
                  <a:pt x="0" y="2717037"/>
                </a:lnTo>
                <a:lnTo>
                  <a:pt x="1566002" y="2717037"/>
                </a:lnTo>
                <a:lnTo>
                  <a:pt x="1566002" y="0"/>
                </a:lnTo>
                <a:close/>
              </a:path>
            </a:pathLst>
          </a:custGeom>
          <a:blipFill rotWithShape="1">
            <a:blip r:embed="rId5">
              <a:alphaModFix/>
            </a:blip>
            <a:stretch>
              <a:fillRect/>
            </a:stretch>
          </a:blipFill>
          <a:ln>
            <a:noFill/>
          </a:ln>
        </p:spPr>
        <p:txBody>
          <a:bodyPr/>
          <a:lstStyle/>
          <a:p>
            <a:endParaRPr lang="en-US"/>
          </a:p>
        </p:txBody>
      </p:sp>
      <p:grpSp>
        <p:nvGrpSpPr>
          <p:cNvPr id="166" name="Google Shape;166;p1"/>
          <p:cNvGrpSpPr/>
          <p:nvPr/>
        </p:nvGrpSpPr>
        <p:grpSpPr>
          <a:xfrm>
            <a:off x="14935163" y="4715415"/>
            <a:ext cx="2030221" cy="2717037"/>
            <a:chOff x="0" y="0"/>
            <a:chExt cx="2706961" cy="3622716"/>
          </a:xfrm>
        </p:grpSpPr>
        <p:sp>
          <p:nvSpPr>
            <p:cNvPr id="167" name="Google Shape;167;p1"/>
            <p:cNvSpPr/>
            <p:nvPr/>
          </p:nvSpPr>
          <p:spPr>
            <a:xfrm>
              <a:off x="1541105" y="0"/>
              <a:ext cx="1165856" cy="3622716"/>
            </a:xfrm>
            <a:custGeom>
              <a:avLst/>
              <a:gdLst/>
              <a:ahLst/>
              <a:cxnLst/>
              <a:rect l="l" t="t" r="r" b="b"/>
              <a:pathLst>
                <a:path w="1165856" h="3622716" extrusionOk="0">
                  <a:moveTo>
                    <a:pt x="0" y="0"/>
                  </a:moveTo>
                  <a:lnTo>
                    <a:pt x="1165856" y="0"/>
                  </a:lnTo>
                  <a:lnTo>
                    <a:pt x="1165856" y="3622716"/>
                  </a:lnTo>
                  <a:lnTo>
                    <a:pt x="0" y="3622716"/>
                  </a:lnTo>
                  <a:lnTo>
                    <a:pt x="0" y="0"/>
                  </a:lnTo>
                  <a:close/>
                </a:path>
              </a:pathLst>
            </a:custGeom>
            <a:blipFill rotWithShape="1">
              <a:blip r:embed="rId6">
                <a:alphaModFix/>
              </a:blip>
              <a:stretch>
                <a:fillRect/>
              </a:stretch>
            </a:blipFill>
            <a:ln>
              <a:noFill/>
            </a:ln>
          </p:spPr>
          <p:txBody>
            <a:bodyPr/>
            <a:lstStyle/>
            <a:p>
              <a:endParaRPr lang="en-US"/>
            </a:p>
          </p:txBody>
        </p:sp>
        <p:sp>
          <p:nvSpPr>
            <p:cNvPr id="168" name="Google Shape;168;p1"/>
            <p:cNvSpPr/>
            <p:nvPr/>
          </p:nvSpPr>
          <p:spPr>
            <a:xfrm flipH="1">
              <a:off x="0" y="0"/>
              <a:ext cx="1554474" cy="3622716"/>
            </a:xfrm>
            <a:custGeom>
              <a:avLst/>
              <a:gdLst/>
              <a:ahLst/>
              <a:cxnLst/>
              <a:rect l="l" t="t" r="r" b="b"/>
              <a:pathLst>
                <a:path w="1554474" h="3622716" extrusionOk="0">
                  <a:moveTo>
                    <a:pt x="1554474" y="0"/>
                  </a:moveTo>
                  <a:lnTo>
                    <a:pt x="0" y="0"/>
                  </a:lnTo>
                  <a:lnTo>
                    <a:pt x="0" y="3622716"/>
                  </a:lnTo>
                  <a:lnTo>
                    <a:pt x="1554474" y="3622716"/>
                  </a:lnTo>
                  <a:lnTo>
                    <a:pt x="1554474" y="0"/>
                  </a:lnTo>
                  <a:close/>
                </a:path>
              </a:pathLst>
            </a:custGeom>
            <a:blipFill rotWithShape="1">
              <a:blip r:embed="rId7">
                <a:alphaModFix/>
              </a:blip>
              <a:stretch>
                <a:fillRect/>
              </a:stretch>
            </a:blipFill>
            <a:ln>
              <a:noFill/>
            </a:ln>
          </p:spPr>
          <p:txBody>
            <a:bodyPr/>
            <a:lstStyle/>
            <a:p>
              <a:endParaRPr lang="en-US"/>
            </a:p>
          </p:txBody>
        </p:sp>
      </p:grpSp>
      <p:sp>
        <p:nvSpPr>
          <p:cNvPr id="169" name="Google Shape;169;p1"/>
          <p:cNvSpPr txBox="1"/>
          <p:nvPr/>
        </p:nvSpPr>
        <p:spPr>
          <a:xfrm>
            <a:off x="0" y="2087338"/>
            <a:ext cx="18288000" cy="2010300"/>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5442">
                <a:solidFill>
                  <a:srgbClr val="B22A4A"/>
                </a:solidFill>
                <a:latin typeface="Poppins Medium"/>
                <a:ea typeface="Poppins Medium"/>
                <a:cs typeface="Poppins Medium"/>
                <a:sym typeface="Poppins Medium"/>
              </a:rPr>
              <a:t>Help Support The Mental Health of New Families</a:t>
            </a:r>
            <a:endParaRPr sz="5442">
              <a:solidFill>
                <a:srgbClr val="B22A4A"/>
              </a:solidFill>
              <a:latin typeface="Poppins Medium"/>
              <a:ea typeface="Poppins Medium"/>
              <a:cs typeface="Poppins Medium"/>
              <a:sym typeface="Poppins Medium"/>
            </a:endParaRPr>
          </a:p>
          <a:p>
            <a:pPr marL="0" marR="0" lvl="0" indent="0" algn="ctr" rtl="0">
              <a:lnSpc>
                <a:spcPct val="140003"/>
              </a:lnSpc>
              <a:spcBef>
                <a:spcPts val="0"/>
              </a:spcBef>
              <a:spcAft>
                <a:spcPts val="0"/>
              </a:spcAft>
              <a:buNone/>
            </a:pPr>
            <a:endParaRPr sz="5442">
              <a:solidFill>
                <a:srgbClr val="B22A4A"/>
              </a:solidFill>
              <a:latin typeface="Poppins Medium"/>
              <a:ea typeface="Poppins Medium"/>
              <a:cs typeface="Poppins Medium"/>
              <a:sym typeface="Poppins Medium"/>
            </a:endParaRPr>
          </a:p>
        </p:txBody>
      </p:sp>
      <p:sp>
        <p:nvSpPr>
          <p:cNvPr id="170" name="Google Shape;170;p1"/>
          <p:cNvSpPr txBox="1"/>
          <p:nvPr/>
        </p:nvSpPr>
        <p:spPr>
          <a:xfrm>
            <a:off x="4664665" y="4817522"/>
            <a:ext cx="8958600" cy="34410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4299" b="1">
                <a:latin typeface="Poppins"/>
                <a:ea typeface="Poppins"/>
                <a:cs typeface="Poppins"/>
                <a:sym typeface="Poppins"/>
              </a:rPr>
              <a:t>Postpartum Support International of Massachusetts</a:t>
            </a:r>
            <a:endParaRPr/>
          </a:p>
          <a:p>
            <a:pPr marL="0" marR="0" lvl="0" indent="0" algn="ctr" rtl="0">
              <a:lnSpc>
                <a:spcPct val="140009"/>
              </a:lnSpc>
              <a:spcBef>
                <a:spcPts val="0"/>
              </a:spcBef>
              <a:spcAft>
                <a:spcPts val="0"/>
              </a:spcAft>
              <a:buNone/>
            </a:pPr>
            <a:r>
              <a:rPr lang="en-US" sz="4299">
                <a:solidFill>
                  <a:srgbClr val="1F2F2E"/>
                </a:solidFill>
                <a:latin typeface="Poppins Medium"/>
                <a:ea typeface="Poppins Medium"/>
                <a:cs typeface="Poppins Medium"/>
                <a:sym typeface="Poppins Medium"/>
              </a:rPr>
              <a:t>October 15, 2024</a:t>
            </a:r>
            <a:endParaRPr/>
          </a:p>
          <a:p>
            <a:pPr marL="0" marR="0" lvl="0" indent="0" algn="ctr" rtl="0">
              <a:lnSpc>
                <a:spcPct val="140009"/>
              </a:lnSpc>
              <a:spcBef>
                <a:spcPts val="0"/>
              </a:spcBef>
              <a:spcAft>
                <a:spcPts val="0"/>
              </a:spcAft>
              <a:buNone/>
            </a:pPr>
            <a:r>
              <a:rPr lang="en-US" sz="4299">
                <a:solidFill>
                  <a:srgbClr val="1F2F2E"/>
                </a:solidFill>
                <a:latin typeface="Poppins Medium"/>
                <a:ea typeface="Poppins Medium"/>
                <a:cs typeface="Poppins Medium"/>
                <a:sym typeface="Poppins Medium"/>
              </a:rPr>
              <a:t>12PM EST</a:t>
            </a:r>
            <a:endParaRPr/>
          </a:p>
        </p:txBody>
      </p:sp>
      <p:grpSp>
        <p:nvGrpSpPr>
          <p:cNvPr id="171" name="Google Shape;171;p1"/>
          <p:cNvGrpSpPr/>
          <p:nvPr/>
        </p:nvGrpSpPr>
        <p:grpSpPr>
          <a:xfrm>
            <a:off x="2203301" y="8441800"/>
            <a:ext cx="14173388" cy="2325591"/>
            <a:chOff x="0" y="0"/>
            <a:chExt cx="18897851" cy="3100788"/>
          </a:xfrm>
        </p:grpSpPr>
        <p:sp>
          <p:nvSpPr>
            <p:cNvPr id="172" name="Google Shape;172;p1"/>
            <p:cNvSpPr/>
            <p:nvPr/>
          </p:nvSpPr>
          <p:spPr>
            <a:xfrm>
              <a:off x="7696533" y="0"/>
              <a:ext cx="3100788" cy="3100788"/>
            </a:xfrm>
            <a:custGeom>
              <a:avLst/>
              <a:gdLst/>
              <a:ahLst/>
              <a:cxnLst/>
              <a:rect l="l" t="t" r="r" b="b"/>
              <a:pathLst>
                <a:path w="3100788" h="3100788" extrusionOk="0">
                  <a:moveTo>
                    <a:pt x="0" y="0"/>
                  </a:moveTo>
                  <a:lnTo>
                    <a:pt x="3100788" y="0"/>
                  </a:lnTo>
                  <a:lnTo>
                    <a:pt x="3100788" y="3100788"/>
                  </a:lnTo>
                  <a:lnTo>
                    <a:pt x="0" y="3100788"/>
                  </a:lnTo>
                  <a:lnTo>
                    <a:pt x="0" y="0"/>
                  </a:lnTo>
                  <a:close/>
                </a:path>
              </a:pathLst>
            </a:custGeom>
            <a:blipFill rotWithShape="1">
              <a:blip r:embed="rId8">
                <a:alphaModFix/>
              </a:blip>
              <a:stretch>
                <a:fillRect/>
              </a:stretch>
            </a:blipFill>
            <a:ln>
              <a:noFill/>
            </a:ln>
          </p:spPr>
          <p:txBody>
            <a:bodyPr/>
            <a:lstStyle/>
            <a:p>
              <a:endParaRPr lang="en-US"/>
            </a:p>
          </p:txBody>
        </p:sp>
        <p:sp>
          <p:nvSpPr>
            <p:cNvPr id="173" name="Google Shape;173;p1"/>
            <p:cNvSpPr/>
            <p:nvPr/>
          </p:nvSpPr>
          <p:spPr>
            <a:xfrm>
              <a:off x="14244276" y="788517"/>
              <a:ext cx="4653575" cy="1182623"/>
            </a:xfrm>
            <a:custGeom>
              <a:avLst/>
              <a:gdLst/>
              <a:ahLst/>
              <a:cxnLst/>
              <a:rect l="l" t="t" r="r" b="b"/>
              <a:pathLst>
                <a:path w="4653575" h="1182623" extrusionOk="0">
                  <a:moveTo>
                    <a:pt x="0" y="0"/>
                  </a:moveTo>
                  <a:lnTo>
                    <a:pt x="4653575" y="0"/>
                  </a:lnTo>
                  <a:lnTo>
                    <a:pt x="4653575" y="1182623"/>
                  </a:lnTo>
                  <a:lnTo>
                    <a:pt x="0" y="1182623"/>
                  </a:lnTo>
                  <a:lnTo>
                    <a:pt x="0" y="0"/>
                  </a:lnTo>
                  <a:close/>
                </a:path>
              </a:pathLst>
            </a:custGeom>
            <a:blipFill rotWithShape="1">
              <a:blip r:embed="rId9">
                <a:alphaModFix/>
              </a:blip>
              <a:stretch>
                <a:fillRect/>
              </a:stretch>
            </a:blipFill>
            <a:ln>
              <a:noFill/>
            </a:ln>
          </p:spPr>
          <p:txBody>
            <a:bodyPr/>
            <a:lstStyle/>
            <a:p>
              <a:endParaRPr lang="en-US"/>
            </a:p>
          </p:txBody>
        </p:sp>
        <p:sp>
          <p:nvSpPr>
            <p:cNvPr id="174" name="Google Shape;174;p1"/>
            <p:cNvSpPr/>
            <p:nvPr/>
          </p:nvSpPr>
          <p:spPr>
            <a:xfrm>
              <a:off x="11711721" y="497121"/>
              <a:ext cx="1618155" cy="1691785"/>
            </a:xfrm>
            <a:custGeom>
              <a:avLst/>
              <a:gdLst/>
              <a:ahLst/>
              <a:cxnLst/>
              <a:rect l="l" t="t" r="r" b="b"/>
              <a:pathLst>
                <a:path w="1618155" h="1691785" extrusionOk="0">
                  <a:moveTo>
                    <a:pt x="0" y="0"/>
                  </a:moveTo>
                  <a:lnTo>
                    <a:pt x="1618155" y="0"/>
                  </a:lnTo>
                  <a:lnTo>
                    <a:pt x="1618155" y="1691785"/>
                  </a:lnTo>
                  <a:lnTo>
                    <a:pt x="0" y="1691785"/>
                  </a:lnTo>
                  <a:lnTo>
                    <a:pt x="0" y="0"/>
                  </a:lnTo>
                  <a:close/>
                </a:path>
              </a:pathLst>
            </a:custGeom>
            <a:blipFill rotWithShape="1">
              <a:blip r:embed="rId10">
                <a:alphaModFix/>
              </a:blip>
              <a:stretch>
                <a:fillRect l="-4548"/>
              </a:stretch>
            </a:blipFill>
            <a:ln>
              <a:noFill/>
            </a:ln>
          </p:spPr>
          <p:txBody>
            <a:bodyPr/>
            <a:lstStyle/>
            <a:p>
              <a:endParaRPr lang="en-US"/>
            </a:p>
          </p:txBody>
        </p:sp>
        <p:sp>
          <p:nvSpPr>
            <p:cNvPr id="175" name="Google Shape;175;p1"/>
            <p:cNvSpPr/>
            <p:nvPr/>
          </p:nvSpPr>
          <p:spPr>
            <a:xfrm>
              <a:off x="3691276" y="570751"/>
              <a:ext cx="3090857" cy="1618155"/>
            </a:xfrm>
            <a:custGeom>
              <a:avLst/>
              <a:gdLst/>
              <a:ahLst/>
              <a:cxnLst/>
              <a:rect l="l" t="t" r="r" b="b"/>
              <a:pathLst>
                <a:path w="3090857" h="1618155" extrusionOk="0">
                  <a:moveTo>
                    <a:pt x="0" y="0"/>
                  </a:moveTo>
                  <a:lnTo>
                    <a:pt x="3090857" y="0"/>
                  </a:lnTo>
                  <a:lnTo>
                    <a:pt x="3090857" y="1618155"/>
                  </a:lnTo>
                  <a:lnTo>
                    <a:pt x="0" y="1618155"/>
                  </a:lnTo>
                  <a:lnTo>
                    <a:pt x="0" y="0"/>
                  </a:lnTo>
                  <a:close/>
                </a:path>
              </a:pathLst>
            </a:custGeom>
            <a:blipFill rotWithShape="1">
              <a:blip r:embed="rId11">
                <a:alphaModFix/>
              </a:blip>
              <a:stretch>
                <a:fillRect/>
              </a:stretch>
            </a:blipFill>
            <a:ln>
              <a:noFill/>
            </a:ln>
          </p:spPr>
          <p:txBody>
            <a:bodyPr/>
            <a:lstStyle/>
            <a:p>
              <a:endParaRPr lang="en-US"/>
            </a:p>
          </p:txBody>
        </p:sp>
        <p:sp>
          <p:nvSpPr>
            <p:cNvPr id="176" name="Google Shape;176;p1"/>
            <p:cNvSpPr/>
            <p:nvPr/>
          </p:nvSpPr>
          <p:spPr>
            <a:xfrm>
              <a:off x="0" y="637097"/>
              <a:ext cx="2776876" cy="1478179"/>
            </a:xfrm>
            <a:custGeom>
              <a:avLst/>
              <a:gdLst/>
              <a:ahLst/>
              <a:cxnLst/>
              <a:rect l="l" t="t" r="r" b="b"/>
              <a:pathLst>
                <a:path w="2776876" h="1478179" extrusionOk="0">
                  <a:moveTo>
                    <a:pt x="0" y="0"/>
                  </a:moveTo>
                  <a:lnTo>
                    <a:pt x="2776876" y="0"/>
                  </a:lnTo>
                  <a:lnTo>
                    <a:pt x="2776876" y="1478179"/>
                  </a:lnTo>
                  <a:lnTo>
                    <a:pt x="0" y="1478179"/>
                  </a:lnTo>
                  <a:lnTo>
                    <a:pt x="0" y="0"/>
                  </a:lnTo>
                  <a:close/>
                </a:path>
              </a:pathLst>
            </a:custGeom>
            <a:blipFill rotWithShape="1">
              <a:blip r:embed="rId12">
                <a:alphaModFix/>
              </a:blip>
              <a:stretch>
                <a:fillRect/>
              </a:stretch>
            </a:blipFill>
            <a:ln>
              <a:noFill/>
            </a:ln>
          </p:spPr>
          <p:txBody>
            <a:bodyPr/>
            <a:lstStyle/>
            <a:p>
              <a:endParaRPr lang="en-US"/>
            </a:p>
          </p:txBody>
        </p:sp>
      </p:grpSp>
      <p:pic>
        <p:nvPicPr>
          <p:cNvPr id="177" name="Google Shape;177;p1"/>
          <p:cNvPicPr preferRelativeResize="0"/>
          <p:nvPr/>
        </p:nvPicPr>
        <p:blipFill>
          <a:blip r:embed="rId13">
            <a:alphaModFix/>
          </a:blip>
          <a:stretch>
            <a:fillRect/>
          </a:stretch>
        </p:blipFill>
        <p:spPr>
          <a:xfrm>
            <a:off x="11763000" y="6593500"/>
            <a:ext cx="1748275" cy="1665025"/>
          </a:xfrm>
          <a:prstGeom prst="rect">
            <a:avLst/>
          </a:prstGeom>
          <a:noFill/>
          <a:ln>
            <a:noFill/>
          </a:ln>
        </p:spPr>
      </p:pic>
    </p:spTree>
    <p:extLst>
      <p:ext uri="{BB962C8B-B14F-4D97-AF65-F5344CB8AC3E}">
        <p14:creationId xmlns:p14="http://schemas.microsoft.com/office/powerpoint/2010/main" val="234188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07fe44a450_0_175"/>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84" name="Google Shape;184;g307fe44a450_0_175"/>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85" name="Google Shape;185;g307fe44a450_0_175"/>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186" name="Google Shape;186;g307fe44a450_0_175"/>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187" name="Google Shape;187;g307fe44a450_0_175"/>
          <p:cNvSpPr txBox="1"/>
          <p:nvPr/>
        </p:nvSpPr>
        <p:spPr>
          <a:xfrm>
            <a:off x="1091200" y="409875"/>
            <a:ext cx="16203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a:latin typeface="Lato Black"/>
                <a:ea typeface="Lato Black"/>
                <a:cs typeface="Lato Black"/>
                <a:sym typeface="Lato Black"/>
              </a:rPr>
              <a:t>Overview: Postpartum Support International (PSI)</a:t>
            </a:r>
            <a:endParaRPr sz="2100" b="0" i="0" u="none" strike="noStrike" cap="none">
              <a:solidFill>
                <a:srgbClr val="000000"/>
              </a:solidFill>
              <a:latin typeface="Arial"/>
              <a:ea typeface="Arial"/>
              <a:cs typeface="Arial"/>
              <a:sym typeface="Arial"/>
            </a:endParaRPr>
          </a:p>
        </p:txBody>
      </p:sp>
      <p:cxnSp>
        <p:nvCxnSpPr>
          <p:cNvPr id="188" name="Google Shape;188;g307fe44a450_0_175"/>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189" name="Google Shape;189;g307fe44a450_0_175"/>
          <p:cNvSpPr txBox="1"/>
          <p:nvPr/>
        </p:nvSpPr>
        <p:spPr>
          <a:xfrm>
            <a:off x="1587750" y="2396100"/>
            <a:ext cx="7715400" cy="660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b="1">
                <a:solidFill>
                  <a:schemeClr val="accent1"/>
                </a:solidFill>
                <a:latin typeface="Calibri"/>
                <a:ea typeface="Calibri"/>
                <a:cs typeface="Calibri"/>
                <a:sym typeface="Calibri"/>
              </a:rPr>
              <a:t>PSI Vision </a:t>
            </a:r>
            <a:endParaRPr sz="4200" b="1">
              <a:solidFill>
                <a:schemeClr val="accent1"/>
              </a:solidFill>
              <a:latin typeface="Calibri"/>
              <a:ea typeface="Calibri"/>
              <a:cs typeface="Calibri"/>
              <a:sym typeface="Calibri"/>
            </a:endParaRPr>
          </a:p>
          <a:p>
            <a:pPr marL="0" lvl="0" indent="0" algn="ctr" rtl="0">
              <a:spcBef>
                <a:spcPts val="0"/>
              </a:spcBef>
              <a:spcAft>
                <a:spcPts val="0"/>
              </a:spcAft>
              <a:buNone/>
            </a:pPr>
            <a:endParaRPr sz="4200" b="1">
              <a:solidFill>
                <a:schemeClr val="accent1"/>
              </a:solidFill>
              <a:latin typeface="Calibri"/>
              <a:ea typeface="Calibri"/>
              <a:cs typeface="Calibri"/>
              <a:sym typeface="Calibri"/>
            </a:endParaRPr>
          </a:p>
          <a:p>
            <a:pPr marL="0" lvl="0" indent="0" algn="l" rtl="0">
              <a:spcBef>
                <a:spcPts val="0"/>
              </a:spcBef>
              <a:spcAft>
                <a:spcPts val="0"/>
              </a:spcAft>
              <a:buNone/>
            </a:pPr>
            <a:r>
              <a:rPr lang="en-US" sz="3700">
                <a:solidFill>
                  <a:schemeClr val="dk1"/>
                </a:solidFill>
                <a:latin typeface="Calibri"/>
                <a:ea typeface="Calibri"/>
                <a:cs typeface="Calibri"/>
                <a:sym typeface="Calibri"/>
              </a:rPr>
              <a:t>Every parent and family worldwide will have</a:t>
            </a:r>
            <a:r>
              <a:rPr lang="en-US" sz="3700" b="1">
                <a:solidFill>
                  <a:schemeClr val="dk1"/>
                </a:solidFill>
                <a:latin typeface="Calibri"/>
                <a:ea typeface="Calibri"/>
                <a:cs typeface="Calibri"/>
                <a:sym typeface="Calibri"/>
              </a:rPr>
              <a:t> access to information, social support, and informed professional care to deal with mental health issues </a:t>
            </a:r>
            <a:r>
              <a:rPr lang="en-US" sz="3700">
                <a:solidFill>
                  <a:schemeClr val="dk1"/>
                </a:solidFill>
                <a:latin typeface="Calibri"/>
                <a:ea typeface="Calibri"/>
                <a:cs typeface="Calibri"/>
                <a:sym typeface="Calibri"/>
              </a:rPr>
              <a:t>related to childbearing. PSI promotes this vision through advocacy and collaboration, and by educating and training the professional community and the public.</a:t>
            </a:r>
            <a:endParaRPr sz="3700">
              <a:solidFill>
                <a:schemeClr val="dk1"/>
              </a:solidFill>
              <a:latin typeface="Calibri"/>
              <a:ea typeface="Calibri"/>
              <a:cs typeface="Calibri"/>
              <a:sym typeface="Calibri"/>
            </a:endParaRPr>
          </a:p>
        </p:txBody>
      </p:sp>
      <p:pic>
        <p:nvPicPr>
          <p:cNvPr id="190" name="Google Shape;190;g307fe44a450_0_175"/>
          <p:cNvPicPr preferRelativeResize="0"/>
          <p:nvPr/>
        </p:nvPicPr>
        <p:blipFill>
          <a:blip r:embed="rId5">
            <a:alphaModFix/>
          </a:blip>
          <a:stretch>
            <a:fillRect/>
          </a:stretch>
        </p:blipFill>
        <p:spPr>
          <a:xfrm>
            <a:off x="10508688" y="2308313"/>
            <a:ext cx="6497288" cy="6497288"/>
          </a:xfrm>
          <a:prstGeom prst="rect">
            <a:avLst/>
          </a:prstGeom>
          <a:noFill/>
          <a:ln>
            <a:noFill/>
          </a:ln>
        </p:spPr>
      </p:pic>
    </p:spTree>
    <p:extLst>
      <p:ext uri="{BB962C8B-B14F-4D97-AF65-F5344CB8AC3E}">
        <p14:creationId xmlns:p14="http://schemas.microsoft.com/office/powerpoint/2010/main" val="164133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07fe44a450_0_265"/>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97" name="Google Shape;197;g307fe44a450_0_265"/>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98" name="Google Shape;198;g307fe44a450_0_265"/>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199" name="Google Shape;199;g307fe44a450_0_265"/>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200" name="Google Shape;200;g307fe44a450_0_265"/>
          <p:cNvSpPr txBox="1"/>
          <p:nvPr/>
        </p:nvSpPr>
        <p:spPr>
          <a:xfrm>
            <a:off x="1091200" y="409875"/>
            <a:ext cx="16203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a:latin typeface="Lato Black"/>
                <a:ea typeface="Lato Black"/>
                <a:cs typeface="Lato Black"/>
                <a:sym typeface="Lato Black"/>
              </a:rPr>
              <a:t>Introductions </a:t>
            </a:r>
            <a:endParaRPr sz="2100" b="0" i="0" u="none" strike="noStrike" cap="none">
              <a:solidFill>
                <a:srgbClr val="000000"/>
              </a:solidFill>
              <a:latin typeface="Arial"/>
              <a:ea typeface="Arial"/>
              <a:cs typeface="Arial"/>
              <a:sym typeface="Arial"/>
            </a:endParaRPr>
          </a:p>
        </p:txBody>
      </p:sp>
      <p:cxnSp>
        <p:nvCxnSpPr>
          <p:cNvPr id="201" name="Google Shape;201;g307fe44a450_0_265"/>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02" name="Google Shape;202;g307fe44a450_0_265"/>
          <p:cNvSpPr txBox="1"/>
          <p:nvPr/>
        </p:nvSpPr>
        <p:spPr>
          <a:xfrm>
            <a:off x="1558775" y="1518075"/>
            <a:ext cx="8596800" cy="837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b="1">
                <a:solidFill>
                  <a:schemeClr val="accent1"/>
                </a:solidFill>
                <a:latin typeface="Calibri"/>
                <a:ea typeface="Calibri"/>
                <a:cs typeface="Calibri"/>
                <a:sym typeface="Calibri"/>
              </a:rPr>
              <a:t>Kriti Lodha </a:t>
            </a:r>
            <a:r>
              <a:rPr lang="en-US" sz="2800" i="1">
                <a:solidFill>
                  <a:schemeClr val="accent1"/>
                </a:solidFill>
                <a:latin typeface="Calibri"/>
                <a:ea typeface="Calibri"/>
                <a:cs typeface="Calibri"/>
                <a:sym typeface="Calibri"/>
              </a:rPr>
              <a:t>(she/her) </a:t>
            </a:r>
            <a:endParaRPr sz="2800" i="1">
              <a:solidFill>
                <a:schemeClr val="accent1"/>
              </a:solidFill>
              <a:latin typeface="Calibri"/>
              <a:ea typeface="Calibri"/>
              <a:cs typeface="Calibri"/>
              <a:sym typeface="Calibri"/>
            </a:endParaRPr>
          </a:p>
          <a:p>
            <a:pPr marL="0" lvl="0" indent="0" algn="ctr" rtl="0">
              <a:spcBef>
                <a:spcPts val="0"/>
              </a:spcBef>
              <a:spcAft>
                <a:spcPts val="0"/>
              </a:spcAft>
              <a:buNone/>
            </a:pPr>
            <a:r>
              <a:rPr lang="en-US" sz="3500" b="1" i="1">
                <a:solidFill>
                  <a:srgbClr val="888888"/>
                </a:solidFill>
                <a:latin typeface="Calibri"/>
                <a:ea typeface="Calibri"/>
                <a:cs typeface="Calibri"/>
                <a:sym typeface="Calibri"/>
              </a:rPr>
              <a:t>Maternal Mental Health Advocate</a:t>
            </a:r>
            <a:endParaRPr sz="3500" b="1" i="1">
              <a:solidFill>
                <a:srgbClr val="888888"/>
              </a:solidFill>
              <a:latin typeface="Calibri"/>
              <a:ea typeface="Calibri"/>
              <a:cs typeface="Calibri"/>
              <a:sym typeface="Calibri"/>
            </a:endParaRPr>
          </a:p>
          <a:p>
            <a:pPr marL="0" lvl="0" indent="0" algn="ctr" rtl="0">
              <a:spcBef>
                <a:spcPts val="0"/>
              </a:spcBef>
              <a:spcAft>
                <a:spcPts val="0"/>
              </a:spcAft>
              <a:buNone/>
            </a:pPr>
            <a:endParaRPr sz="2400" b="1">
              <a:solidFill>
                <a:schemeClr val="accent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PSI Massachusetts Board Member</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PSI Peer Support Group Leader</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Perinatal Psychosis Taskforce Member</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PNQIN-MA Advisory Workgroup Member</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Seasoned Marketing Executive  </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solidFill>
                <a:schemeClr val="dk1"/>
              </a:solidFill>
              <a:latin typeface="Calibri"/>
              <a:ea typeface="Calibri"/>
              <a:cs typeface="Calibri"/>
              <a:sym typeface="Calibri"/>
            </a:endParaRPr>
          </a:p>
          <a:p>
            <a:pPr marL="0" lvl="0" indent="0" algn="l" rtl="0">
              <a:spcBef>
                <a:spcPts val="0"/>
              </a:spcBef>
              <a:spcAft>
                <a:spcPts val="0"/>
              </a:spcAft>
              <a:buNone/>
            </a:pPr>
            <a:r>
              <a:rPr lang="en-US" sz="3600" b="1">
                <a:solidFill>
                  <a:schemeClr val="dk1"/>
                </a:solidFill>
                <a:latin typeface="Calibri"/>
                <a:ea typeface="Calibri"/>
                <a:cs typeface="Calibri"/>
                <a:sym typeface="Calibri"/>
              </a:rPr>
              <a:t>My Why: </a:t>
            </a:r>
            <a:r>
              <a:rPr lang="en-US" sz="3600">
                <a:solidFill>
                  <a:schemeClr val="dk1"/>
                </a:solidFill>
                <a:latin typeface="Calibri"/>
                <a:ea typeface="Calibri"/>
                <a:cs typeface="Calibri"/>
                <a:sym typeface="Calibri"/>
              </a:rPr>
              <a:t> </a:t>
            </a:r>
            <a:r>
              <a:rPr lang="en-US" sz="3600" i="1">
                <a:solidFill>
                  <a:schemeClr val="dk1"/>
                </a:solidFill>
                <a:latin typeface="Calibri"/>
                <a:ea typeface="Calibri"/>
                <a:cs typeface="Calibri"/>
                <a:sym typeface="Calibri"/>
              </a:rPr>
              <a:t>I was motivated to turn my pain into purpose after silently battling postpartum psychosis in the pandemic. I want to role model the importance of advocacy, representation &amp; service for my 3 year old daughter Naina. </a:t>
            </a:r>
            <a:endParaRPr sz="3600">
              <a:solidFill>
                <a:schemeClr val="dk1"/>
              </a:solidFill>
              <a:latin typeface="Calibri"/>
              <a:ea typeface="Calibri"/>
              <a:cs typeface="Calibri"/>
              <a:sym typeface="Calibri"/>
            </a:endParaRPr>
          </a:p>
        </p:txBody>
      </p:sp>
      <p:pic>
        <p:nvPicPr>
          <p:cNvPr id="203" name="Google Shape;203;g307fe44a450_0_265"/>
          <p:cNvPicPr preferRelativeResize="0"/>
          <p:nvPr/>
        </p:nvPicPr>
        <p:blipFill>
          <a:blip r:embed="rId5">
            <a:alphaModFix/>
          </a:blip>
          <a:stretch>
            <a:fillRect/>
          </a:stretch>
        </p:blipFill>
        <p:spPr>
          <a:xfrm>
            <a:off x="11606425" y="1899350"/>
            <a:ext cx="4360900" cy="6391549"/>
          </a:xfrm>
          <a:prstGeom prst="rect">
            <a:avLst/>
          </a:prstGeom>
          <a:noFill/>
          <a:ln>
            <a:noFill/>
          </a:ln>
        </p:spPr>
      </p:pic>
      <p:sp>
        <p:nvSpPr>
          <p:cNvPr id="204" name="Google Shape;204;g307fe44a450_0_265"/>
          <p:cNvSpPr txBox="1"/>
          <p:nvPr/>
        </p:nvSpPr>
        <p:spPr>
          <a:xfrm>
            <a:off x="12053675" y="8515625"/>
            <a:ext cx="4562100" cy="4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i="1">
                <a:latin typeface="Calibri"/>
                <a:ea typeface="Calibri"/>
                <a:cs typeface="Calibri"/>
                <a:sym typeface="Calibri"/>
              </a:rPr>
              <a:t>Get In Touch | </a:t>
            </a:r>
            <a:r>
              <a:rPr lang="en-US" sz="2900" i="1" u="sng">
                <a:solidFill>
                  <a:schemeClr val="hlink"/>
                </a:solidFill>
                <a:latin typeface="Calibri"/>
                <a:ea typeface="Calibri"/>
                <a:cs typeface="Calibri"/>
                <a:sym typeface="Calibri"/>
                <a:hlinkClick r:id="rId6"/>
              </a:rPr>
              <a:t>LinkedIn</a:t>
            </a:r>
            <a:endParaRPr sz="29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34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07fe44a450_0_278"/>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11" name="Google Shape;211;g307fe44a450_0_278"/>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12" name="Google Shape;212;g307fe44a450_0_278"/>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213" name="Google Shape;213;g307fe44a450_0_278"/>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214" name="Google Shape;214;g307fe44a450_0_278"/>
          <p:cNvSpPr txBox="1"/>
          <p:nvPr/>
        </p:nvSpPr>
        <p:spPr>
          <a:xfrm>
            <a:off x="1091200" y="409875"/>
            <a:ext cx="16203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a:latin typeface="Lato Black"/>
                <a:ea typeface="Lato Black"/>
                <a:cs typeface="Lato Black"/>
                <a:sym typeface="Lato Black"/>
              </a:rPr>
              <a:t>Introductions </a:t>
            </a:r>
            <a:endParaRPr sz="2100" b="0" i="0" u="none" strike="noStrike" cap="none">
              <a:solidFill>
                <a:srgbClr val="000000"/>
              </a:solidFill>
              <a:latin typeface="Arial"/>
              <a:ea typeface="Arial"/>
              <a:cs typeface="Arial"/>
              <a:sym typeface="Arial"/>
            </a:endParaRPr>
          </a:p>
        </p:txBody>
      </p:sp>
      <p:cxnSp>
        <p:nvCxnSpPr>
          <p:cNvPr id="215" name="Google Shape;215;g307fe44a450_0_278"/>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16" name="Google Shape;216;g307fe44a450_0_278"/>
          <p:cNvSpPr txBox="1"/>
          <p:nvPr/>
        </p:nvSpPr>
        <p:spPr>
          <a:xfrm>
            <a:off x="1587750" y="1777263"/>
            <a:ext cx="7715400" cy="689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4100" b="1">
                <a:solidFill>
                  <a:schemeClr val="accent1"/>
                </a:solidFill>
                <a:latin typeface="Calibri"/>
                <a:ea typeface="Calibri"/>
                <a:cs typeface="Calibri"/>
                <a:sym typeface="Calibri"/>
              </a:rPr>
              <a:t>Amy Colozzo </a:t>
            </a:r>
            <a:r>
              <a:rPr lang="en-US" sz="2800" i="1">
                <a:solidFill>
                  <a:schemeClr val="accent1"/>
                </a:solidFill>
                <a:latin typeface="Calibri"/>
                <a:ea typeface="Calibri"/>
                <a:cs typeface="Calibri"/>
                <a:sym typeface="Calibri"/>
              </a:rPr>
              <a:t>(she/her) </a:t>
            </a:r>
            <a:endParaRPr sz="2800" i="1">
              <a:solidFill>
                <a:schemeClr val="accen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3500" b="1" i="1">
                <a:solidFill>
                  <a:srgbClr val="888888"/>
                </a:solidFill>
                <a:latin typeface="Calibri"/>
                <a:ea typeface="Calibri"/>
                <a:cs typeface="Calibri"/>
                <a:sym typeface="Calibri"/>
              </a:rPr>
              <a:t>LICSW, PMH-C</a:t>
            </a:r>
            <a:endParaRPr sz="4100" b="1">
              <a:solidFill>
                <a:schemeClr val="accent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Private practice owner</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PSI-MA Board Co-Chair </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PSI Local Support Coordinator </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solidFill>
                <a:schemeClr val="dk1"/>
              </a:solidFill>
              <a:latin typeface="Calibri"/>
              <a:ea typeface="Calibri"/>
              <a:cs typeface="Calibri"/>
              <a:sym typeface="Calibri"/>
            </a:endParaRPr>
          </a:p>
          <a:p>
            <a:pPr marL="0" lvl="0" indent="0" algn="l" rtl="0">
              <a:spcBef>
                <a:spcPts val="0"/>
              </a:spcBef>
              <a:spcAft>
                <a:spcPts val="0"/>
              </a:spcAft>
              <a:buNone/>
            </a:pPr>
            <a:r>
              <a:rPr lang="en-US" sz="3600" b="1">
                <a:solidFill>
                  <a:schemeClr val="dk1"/>
                </a:solidFill>
                <a:latin typeface="Calibri"/>
                <a:ea typeface="Calibri"/>
                <a:cs typeface="Calibri"/>
                <a:sym typeface="Calibri"/>
              </a:rPr>
              <a:t>My Why: </a:t>
            </a:r>
            <a:r>
              <a:rPr lang="en-US" sz="3600">
                <a:solidFill>
                  <a:schemeClr val="dk1"/>
                </a:solidFill>
                <a:latin typeface="Calibri"/>
                <a:ea typeface="Calibri"/>
                <a:cs typeface="Calibri"/>
                <a:sym typeface="Calibri"/>
              </a:rPr>
              <a:t> </a:t>
            </a:r>
            <a:r>
              <a:rPr lang="en-US" sz="3600" i="1">
                <a:solidFill>
                  <a:schemeClr val="dk1"/>
                </a:solidFill>
                <a:latin typeface="Calibri"/>
                <a:ea typeface="Calibri"/>
                <a:cs typeface="Calibri"/>
                <a:sym typeface="Calibri"/>
              </a:rPr>
              <a:t>My own experience with perinatal anxiety and postpartum depression after the birth of my 2nd daughter prompted me to educate myself on how to better help other families not have to suffer alone. </a:t>
            </a:r>
            <a:endParaRPr sz="3600" i="1">
              <a:solidFill>
                <a:schemeClr val="dk1"/>
              </a:solidFill>
              <a:latin typeface="Calibri"/>
              <a:ea typeface="Calibri"/>
              <a:cs typeface="Calibri"/>
              <a:sym typeface="Calibri"/>
            </a:endParaRPr>
          </a:p>
        </p:txBody>
      </p:sp>
      <p:sp>
        <p:nvSpPr>
          <p:cNvPr id="217" name="Google Shape;217;g307fe44a450_0_278"/>
          <p:cNvSpPr txBox="1"/>
          <p:nvPr/>
        </p:nvSpPr>
        <p:spPr>
          <a:xfrm>
            <a:off x="11785325" y="3466275"/>
            <a:ext cx="4383300" cy="31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200">
              <a:solidFill>
                <a:srgbClr val="FF0000"/>
              </a:solidFill>
              <a:latin typeface="Calibri"/>
              <a:ea typeface="Calibri"/>
              <a:cs typeface="Calibri"/>
              <a:sym typeface="Calibri"/>
            </a:endParaRPr>
          </a:p>
        </p:txBody>
      </p:sp>
      <p:pic>
        <p:nvPicPr>
          <p:cNvPr id="218" name="Google Shape;218;g307fe44a450_0_278"/>
          <p:cNvPicPr preferRelativeResize="0"/>
          <p:nvPr/>
        </p:nvPicPr>
        <p:blipFill>
          <a:blip r:embed="rId5">
            <a:alphaModFix/>
          </a:blip>
          <a:stretch>
            <a:fillRect/>
          </a:stretch>
        </p:blipFill>
        <p:spPr>
          <a:xfrm>
            <a:off x="10651217" y="1777275"/>
            <a:ext cx="5177559" cy="6895801"/>
          </a:xfrm>
          <a:prstGeom prst="rect">
            <a:avLst/>
          </a:prstGeom>
          <a:noFill/>
          <a:ln>
            <a:noFill/>
          </a:ln>
        </p:spPr>
      </p:pic>
      <p:sp>
        <p:nvSpPr>
          <p:cNvPr id="219" name="Google Shape;219;g307fe44a450_0_278"/>
          <p:cNvSpPr txBox="1"/>
          <p:nvPr/>
        </p:nvSpPr>
        <p:spPr>
          <a:xfrm>
            <a:off x="10152775" y="8730825"/>
            <a:ext cx="6507600" cy="4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i="1">
                <a:latin typeface="Calibri"/>
                <a:ea typeface="Calibri"/>
                <a:cs typeface="Calibri"/>
                <a:sym typeface="Calibri"/>
              </a:rPr>
              <a:t>Get In Touch |  </a:t>
            </a:r>
            <a:r>
              <a:rPr lang="en-US" sz="2900" i="1" u="sng">
                <a:solidFill>
                  <a:srgbClr val="0000FF"/>
                </a:solidFill>
                <a:latin typeface="Calibri"/>
                <a:ea typeface="Calibri"/>
                <a:cs typeface="Calibri"/>
                <a:sym typeface="Calibri"/>
              </a:rPr>
              <a:t>amy@colozzolicsw.com</a:t>
            </a:r>
            <a:endParaRPr sz="2900" i="1" u="sng">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61650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3"/>
        <p:cNvGrpSpPr/>
        <p:nvPr/>
      </p:nvGrpSpPr>
      <p:grpSpPr>
        <a:xfrm>
          <a:off x="0" y="0"/>
          <a:ext cx="0" cy="0"/>
          <a:chOff x="0" y="0"/>
          <a:chExt cx="0" cy="0"/>
        </a:xfrm>
      </p:grpSpPr>
      <p:sp>
        <p:nvSpPr>
          <p:cNvPr id="224" name="Google Shape;224;g307fe44a450_0_662"/>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25" name="Google Shape;225;g307fe44a450_0_662"/>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26" name="Google Shape;226;g307fe44a450_0_662"/>
          <p:cNvSpPr txBox="1"/>
          <p:nvPr/>
        </p:nvSpPr>
        <p:spPr>
          <a:xfrm>
            <a:off x="1036968" y="3169911"/>
            <a:ext cx="16214100" cy="23088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000" b="1">
                <a:solidFill>
                  <a:srgbClr val="5190BB"/>
                </a:solidFill>
                <a:latin typeface="Lato"/>
                <a:ea typeface="Lato"/>
                <a:cs typeface="Lato"/>
                <a:sym typeface="Lato"/>
              </a:rPr>
              <a:t>Perinatal Mental Health Disorders 101</a:t>
            </a: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endParaRPr sz="6800" b="0" i="0" u="none" strike="noStrike" cap="none">
              <a:solidFill>
                <a:schemeClr val="dk1"/>
              </a:solidFill>
              <a:latin typeface="Lato"/>
              <a:ea typeface="Lato"/>
              <a:cs typeface="Lato"/>
              <a:sym typeface="Lato"/>
            </a:endParaRPr>
          </a:p>
        </p:txBody>
      </p:sp>
      <p:sp>
        <p:nvSpPr>
          <p:cNvPr id="227" name="Google Shape;227;g307fe44a450_0_662"/>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228" name="Google Shape;228;g307fe44a450_0_662"/>
          <p:cNvPicPr preferRelativeResize="0"/>
          <p:nvPr/>
        </p:nvPicPr>
        <p:blipFill rotWithShape="1">
          <a:blip r:embed="rId4">
            <a:alphaModFix/>
          </a:blip>
          <a:srcRect/>
          <a:stretch/>
        </p:blipFill>
        <p:spPr>
          <a:xfrm>
            <a:off x="17295126" y="9235440"/>
            <a:ext cx="937260" cy="937260"/>
          </a:xfrm>
          <a:prstGeom prst="rect">
            <a:avLst/>
          </a:prstGeom>
          <a:noFill/>
          <a:ln>
            <a:noFill/>
          </a:ln>
        </p:spPr>
      </p:pic>
    </p:spTree>
    <p:extLst>
      <p:ext uri="{BB962C8B-B14F-4D97-AF65-F5344CB8AC3E}">
        <p14:creationId xmlns:p14="http://schemas.microsoft.com/office/powerpoint/2010/main" val="1964883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307fe44a450_0_291"/>
          <p:cNvPicPr preferRelativeResize="0"/>
          <p:nvPr/>
        </p:nvPicPr>
        <p:blipFill rotWithShape="1">
          <a:blip r:embed="rId3">
            <a:alphaModFix/>
          </a:blip>
          <a:srcRect/>
          <a:stretch/>
        </p:blipFill>
        <p:spPr>
          <a:xfrm>
            <a:off x="12242716" y="2453774"/>
            <a:ext cx="5807195" cy="5807195"/>
          </a:xfrm>
          <a:prstGeom prst="rect">
            <a:avLst/>
          </a:prstGeom>
          <a:noFill/>
          <a:ln>
            <a:noFill/>
          </a:ln>
        </p:spPr>
      </p:pic>
      <p:sp>
        <p:nvSpPr>
          <p:cNvPr id="235" name="Google Shape;235;g307fe44a450_0_291"/>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36" name="Google Shape;236;g307fe44a450_0_291"/>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37" name="Google Shape;237;g307fe44a450_0_291"/>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238" name="Google Shape;238;g307fe44a450_0_291"/>
          <p:cNvPicPr preferRelativeResize="0"/>
          <p:nvPr/>
        </p:nvPicPr>
        <p:blipFill rotWithShape="1">
          <a:blip r:embed="rId5">
            <a:alphaModFix/>
          </a:blip>
          <a:srcRect/>
          <a:stretch/>
        </p:blipFill>
        <p:spPr>
          <a:xfrm>
            <a:off x="17295126" y="9235440"/>
            <a:ext cx="937260" cy="937260"/>
          </a:xfrm>
          <a:prstGeom prst="rect">
            <a:avLst/>
          </a:prstGeom>
          <a:noFill/>
          <a:ln>
            <a:noFill/>
          </a:ln>
        </p:spPr>
      </p:pic>
      <p:sp>
        <p:nvSpPr>
          <p:cNvPr id="239" name="Google Shape;239;g307fe44a450_0_291"/>
          <p:cNvSpPr txBox="1"/>
          <p:nvPr/>
        </p:nvSpPr>
        <p:spPr>
          <a:xfrm>
            <a:off x="1091199" y="409863"/>
            <a:ext cx="111516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THE ‘BABY BLUES’</a:t>
            </a:r>
            <a:endParaRPr sz="2100" b="0" i="0" u="none" strike="noStrike" cap="none">
              <a:solidFill>
                <a:srgbClr val="000000"/>
              </a:solidFill>
              <a:latin typeface="Arial"/>
              <a:ea typeface="Arial"/>
              <a:cs typeface="Arial"/>
              <a:sym typeface="Arial"/>
            </a:endParaRPr>
          </a:p>
        </p:txBody>
      </p:sp>
      <p:sp>
        <p:nvSpPr>
          <p:cNvPr id="240" name="Google Shape;240;g307fe44a450_0_291"/>
          <p:cNvSpPr txBox="1"/>
          <p:nvPr/>
        </p:nvSpPr>
        <p:spPr>
          <a:xfrm>
            <a:off x="1389075" y="2032538"/>
            <a:ext cx="11151600" cy="6664800"/>
          </a:xfrm>
          <a:prstGeom prst="rect">
            <a:avLst/>
          </a:prstGeom>
          <a:noFill/>
          <a:ln>
            <a:noFill/>
          </a:ln>
        </p:spPr>
        <p:txBody>
          <a:bodyPr spcFirstLastPara="1" wrap="square" lIns="137150" tIns="68550" rIns="137150" bIns="68550" anchor="t" anchorCtr="0">
            <a:spAutoFit/>
          </a:bodyPr>
          <a:lstStyle/>
          <a:p>
            <a:pPr marL="520700" marR="0" lvl="0" indent="-520700" algn="l" rtl="0">
              <a:lnSpc>
                <a:spcPct val="100000"/>
              </a:lnSpc>
              <a:spcBef>
                <a:spcPts val="0"/>
              </a:spcBef>
              <a:spcAft>
                <a:spcPts val="0"/>
              </a:spcAft>
              <a:buClr>
                <a:schemeClr val="dk1"/>
              </a:buClr>
              <a:buSzPts val="4200"/>
              <a:buFont typeface="Arial"/>
              <a:buChar char="•"/>
            </a:pPr>
            <a:r>
              <a:rPr lang="en-US" sz="4200" b="0" i="0" u="none" strike="noStrike" cap="none">
                <a:solidFill>
                  <a:schemeClr val="dk1"/>
                </a:solidFill>
                <a:latin typeface="Lato"/>
                <a:ea typeface="Lato"/>
                <a:cs typeface="Lato"/>
                <a:sym typeface="Lato"/>
              </a:rPr>
              <a:t>About </a:t>
            </a:r>
            <a:r>
              <a:rPr lang="en-US" sz="4200" b="1" i="0" u="none" strike="noStrike" cap="none">
                <a:solidFill>
                  <a:srgbClr val="5190BB"/>
                </a:solidFill>
                <a:latin typeface="Lato Black"/>
                <a:ea typeface="Lato Black"/>
                <a:cs typeface="Lato Black"/>
                <a:sym typeface="Lato Black"/>
              </a:rPr>
              <a:t>80% </a:t>
            </a:r>
            <a:r>
              <a:rPr lang="en-US" sz="4200" b="0" i="0" u="none" strike="noStrike" cap="none">
                <a:solidFill>
                  <a:schemeClr val="dk1"/>
                </a:solidFill>
                <a:latin typeface="Lato"/>
                <a:ea typeface="Lato"/>
                <a:cs typeface="Lato"/>
                <a:sym typeface="Lato"/>
              </a:rPr>
              <a:t>of new mothers experience the </a:t>
            </a:r>
            <a:r>
              <a:rPr lang="en-US" sz="4200" b="1" i="0" u="none" strike="noStrike" cap="none">
                <a:solidFill>
                  <a:srgbClr val="5190BB"/>
                </a:solidFill>
                <a:latin typeface="Lato Black"/>
                <a:ea typeface="Lato Black"/>
                <a:cs typeface="Lato Black"/>
                <a:sym typeface="Lato Black"/>
              </a:rPr>
              <a:t>baby blues </a:t>
            </a:r>
            <a:r>
              <a:rPr lang="en-US" sz="4200" b="0" i="0" u="none" strike="noStrike" cap="none">
                <a:solidFill>
                  <a:schemeClr val="dk1"/>
                </a:solidFill>
                <a:latin typeface="Lato"/>
                <a:ea typeface="Lato"/>
                <a:cs typeface="Lato"/>
                <a:sym typeface="Lato"/>
              </a:rPr>
              <a:t>in the first </a:t>
            </a:r>
            <a:r>
              <a:rPr lang="en-US" sz="4200" b="1" i="0" u="none" strike="noStrike" cap="none">
                <a:solidFill>
                  <a:schemeClr val="dk1"/>
                </a:solidFill>
                <a:latin typeface="Lato Black"/>
                <a:ea typeface="Lato Black"/>
                <a:cs typeface="Lato Black"/>
                <a:sym typeface="Lato Black"/>
              </a:rPr>
              <a:t>2</a:t>
            </a:r>
            <a:r>
              <a:rPr lang="en-US" sz="4200" b="0" i="0" u="none" strike="noStrike" cap="none">
                <a:solidFill>
                  <a:schemeClr val="dk1"/>
                </a:solidFill>
                <a:latin typeface="Lato"/>
                <a:ea typeface="Lato"/>
                <a:cs typeface="Lato"/>
                <a:sym typeface="Lato"/>
              </a:rPr>
              <a:t> weeks after the baby arrives.</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a:ea typeface="Lato"/>
              <a:cs typeface="Lato"/>
              <a:sym typeface="Lato"/>
            </a:endParaRPr>
          </a:p>
          <a:p>
            <a:pPr marL="520700" marR="0" lvl="0" indent="-520700" algn="l" rtl="0">
              <a:lnSpc>
                <a:spcPct val="100000"/>
              </a:lnSpc>
              <a:spcBef>
                <a:spcPts val="0"/>
              </a:spcBef>
              <a:spcAft>
                <a:spcPts val="0"/>
              </a:spcAft>
              <a:buClr>
                <a:schemeClr val="dk1"/>
              </a:buClr>
              <a:buSzPts val="4200"/>
              <a:buFont typeface="Arial"/>
              <a:buChar char="•"/>
            </a:pPr>
            <a:r>
              <a:rPr lang="en-US" sz="4200" b="0" i="0" u="none" strike="noStrike" cap="none">
                <a:solidFill>
                  <a:schemeClr val="dk1"/>
                </a:solidFill>
                <a:latin typeface="Lato"/>
                <a:ea typeface="Lato"/>
                <a:cs typeface="Lato"/>
                <a:sym typeface="Lato"/>
              </a:rPr>
              <a:t>With </a:t>
            </a:r>
            <a:r>
              <a:rPr lang="en-US" sz="4200" b="1" i="0" u="none" strike="noStrike" cap="none">
                <a:solidFill>
                  <a:schemeClr val="dk1"/>
                </a:solidFill>
                <a:latin typeface="Lato Black"/>
                <a:ea typeface="Lato Black"/>
                <a:cs typeface="Lato Black"/>
                <a:sym typeface="Lato Black"/>
              </a:rPr>
              <a:t>support</a:t>
            </a:r>
            <a:r>
              <a:rPr lang="en-US" sz="4200" b="0" i="0" u="none" strike="noStrike" cap="none">
                <a:solidFill>
                  <a:schemeClr val="dk1"/>
                </a:solidFill>
                <a:latin typeface="Lato"/>
                <a:ea typeface="Lato"/>
                <a:cs typeface="Lato"/>
                <a:sym typeface="Lato"/>
              </a:rPr>
              <a:t>, </a:t>
            </a:r>
            <a:r>
              <a:rPr lang="en-US" sz="4200" b="1" i="0" u="none" strike="noStrike" cap="none">
                <a:solidFill>
                  <a:schemeClr val="dk1"/>
                </a:solidFill>
                <a:latin typeface="Lato Black"/>
                <a:ea typeface="Lato Black"/>
                <a:cs typeface="Lato Black"/>
                <a:sym typeface="Lato Black"/>
              </a:rPr>
              <a:t>rest</a:t>
            </a:r>
            <a:r>
              <a:rPr lang="en-US" sz="4200" b="0" i="0" u="none" strike="noStrike" cap="none">
                <a:solidFill>
                  <a:schemeClr val="dk1"/>
                </a:solidFill>
                <a:latin typeface="Lato"/>
                <a:ea typeface="Lato"/>
                <a:cs typeface="Lato"/>
                <a:sym typeface="Lato"/>
              </a:rPr>
              <a:t>, and </a:t>
            </a:r>
            <a:r>
              <a:rPr lang="en-US" sz="4200" b="1" i="0" u="none" strike="noStrike" cap="none">
                <a:solidFill>
                  <a:schemeClr val="dk1"/>
                </a:solidFill>
                <a:latin typeface="Lato Black"/>
                <a:ea typeface="Lato Black"/>
                <a:cs typeface="Lato Black"/>
                <a:sym typeface="Lato Black"/>
              </a:rPr>
              <a:t>good nutrition</a:t>
            </a:r>
            <a:r>
              <a:rPr lang="en-US" sz="4200" b="0" i="0" u="none" strike="noStrike" cap="none">
                <a:solidFill>
                  <a:schemeClr val="dk1"/>
                </a:solidFill>
                <a:latin typeface="Lato"/>
                <a:ea typeface="Lato"/>
                <a:cs typeface="Lato"/>
                <a:sym typeface="Lato"/>
              </a:rPr>
              <a:t>, the </a:t>
            </a:r>
            <a:r>
              <a:rPr lang="en-US" sz="4200" b="1" i="0" u="none" strike="noStrike" cap="none">
                <a:solidFill>
                  <a:srgbClr val="5190BB"/>
                </a:solidFill>
                <a:latin typeface="Lato Black"/>
                <a:ea typeface="Lato Black"/>
                <a:cs typeface="Lato Black"/>
                <a:sym typeface="Lato Black"/>
              </a:rPr>
              <a:t>baby blues</a:t>
            </a:r>
            <a:r>
              <a:rPr lang="en-US" sz="4200" b="1" i="0" u="none" strike="noStrike" cap="none">
                <a:solidFill>
                  <a:schemeClr val="dk1"/>
                </a:solidFill>
                <a:latin typeface="Lato Black"/>
                <a:ea typeface="Lato Black"/>
                <a:cs typeface="Lato Black"/>
                <a:sym typeface="Lato Black"/>
              </a:rPr>
              <a:t> </a:t>
            </a:r>
            <a:r>
              <a:rPr lang="en-US" sz="4200" b="0" i="0" u="none" strike="noStrike" cap="none">
                <a:solidFill>
                  <a:schemeClr val="dk1"/>
                </a:solidFill>
                <a:latin typeface="Lato"/>
                <a:ea typeface="Lato"/>
                <a:cs typeface="Lato"/>
                <a:sym typeface="Lato"/>
              </a:rPr>
              <a:t>will naturally go away in 2 weeks after the birth of the baby. </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a:ea typeface="Lato"/>
              <a:cs typeface="Lato"/>
              <a:sym typeface="Lato"/>
            </a:endParaRPr>
          </a:p>
          <a:p>
            <a:pPr marL="520700" marR="0" lvl="0" indent="-520700" algn="l" rtl="0">
              <a:lnSpc>
                <a:spcPct val="100000"/>
              </a:lnSpc>
              <a:spcBef>
                <a:spcPts val="0"/>
              </a:spcBef>
              <a:spcAft>
                <a:spcPts val="0"/>
              </a:spcAft>
              <a:buClr>
                <a:schemeClr val="dk1"/>
              </a:buClr>
              <a:buSzPts val="4200"/>
              <a:buFont typeface="Arial"/>
              <a:buChar char="•"/>
            </a:pPr>
            <a:r>
              <a:rPr lang="en-US" sz="4200" b="0" i="0" u="none" strike="noStrike" cap="none">
                <a:solidFill>
                  <a:schemeClr val="dk1"/>
                </a:solidFill>
                <a:latin typeface="Lato"/>
                <a:ea typeface="Lato"/>
                <a:cs typeface="Lato"/>
                <a:sym typeface="Lato"/>
              </a:rPr>
              <a:t>If the challenges began during pregnancy, last longer than 2 weeks, or are making it hard to function, don’t wait to seek help!</a:t>
            </a:r>
            <a:endParaRPr sz="2100" b="0" i="0" u="none" strike="noStrike" cap="none">
              <a:solidFill>
                <a:srgbClr val="000000"/>
              </a:solidFill>
              <a:latin typeface="Arial"/>
              <a:ea typeface="Arial"/>
              <a:cs typeface="Arial"/>
              <a:sym typeface="Arial"/>
            </a:endParaRPr>
          </a:p>
        </p:txBody>
      </p:sp>
      <p:cxnSp>
        <p:nvCxnSpPr>
          <p:cNvPr id="241" name="Google Shape;241;g307fe44a450_0_291"/>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Tree>
    <p:extLst>
      <p:ext uri="{BB962C8B-B14F-4D97-AF65-F5344CB8AC3E}">
        <p14:creationId xmlns:p14="http://schemas.microsoft.com/office/powerpoint/2010/main" val="6071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07fe44a450_0_303"/>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48" name="Google Shape;248;g307fe44a450_0_303"/>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249" name="Google Shape;249;g307fe44a450_0_303"/>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250" name="Google Shape;250;g307fe44a450_0_303"/>
          <p:cNvSpPr txBox="1"/>
          <p:nvPr/>
        </p:nvSpPr>
        <p:spPr>
          <a:xfrm>
            <a:off x="1091199" y="409863"/>
            <a:ext cx="111516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STATISTICS</a:t>
            </a:r>
            <a:endParaRPr sz="5400" b="1" i="0" u="none" strike="noStrike" cap="none">
              <a:solidFill>
                <a:srgbClr val="000000"/>
              </a:solidFill>
              <a:latin typeface="Lato Black"/>
              <a:ea typeface="Lato Black"/>
              <a:cs typeface="Lato Black"/>
              <a:sym typeface="Lato Black"/>
            </a:endParaRPr>
          </a:p>
        </p:txBody>
      </p:sp>
      <p:sp>
        <p:nvSpPr>
          <p:cNvPr id="251" name="Google Shape;251;g307fe44a450_0_303"/>
          <p:cNvSpPr txBox="1"/>
          <p:nvPr/>
        </p:nvSpPr>
        <p:spPr>
          <a:xfrm>
            <a:off x="1389060" y="2032539"/>
            <a:ext cx="9615600" cy="7788600"/>
          </a:xfrm>
          <a:prstGeom prst="rect">
            <a:avLst/>
          </a:prstGeom>
          <a:noFill/>
          <a:ln>
            <a:noFill/>
          </a:ln>
        </p:spPr>
        <p:txBody>
          <a:bodyPr spcFirstLastPara="1" wrap="square" lIns="137150" tIns="68550" rIns="137150" bIns="68550" anchor="t" anchorCtr="0">
            <a:spAutoFit/>
          </a:bodyPr>
          <a:lstStyle/>
          <a:p>
            <a:pPr marL="685800" marR="0" lvl="0" indent="-692150" algn="l" rtl="0">
              <a:lnSpc>
                <a:spcPct val="100000"/>
              </a:lnSpc>
              <a:spcBef>
                <a:spcPts val="0"/>
              </a:spcBef>
              <a:spcAft>
                <a:spcPts val="0"/>
              </a:spcAft>
              <a:buClr>
                <a:schemeClr val="dk1"/>
              </a:buClr>
              <a:buSzPts val="4100"/>
              <a:buFont typeface="Arial"/>
              <a:buChar char="•"/>
            </a:pPr>
            <a:r>
              <a:rPr lang="en-US" sz="4100" b="1" i="0" u="none" strike="noStrike" cap="none">
                <a:solidFill>
                  <a:schemeClr val="dk1"/>
                </a:solidFill>
                <a:latin typeface="Lato Black"/>
                <a:ea typeface="Lato Black"/>
                <a:cs typeface="Lato Black"/>
                <a:sym typeface="Lato Black"/>
              </a:rPr>
              <a:t>1 in 5-7 </a:t>
            </a:r>
            <a:r>
              <a:rPr lang="en-US" sz="4100" b="0" i="0" u="none" strike="noStrike" cap="none">
                <a:solidFill>
                  <a:schemeClr val="dk1"/>
                </a:solidFill>
                <a:latin typeface="Lato"/>
                <a:ea typeface="Lato"/>
                <a:cs typeface="Lato"/>
                <a:sym typeface="Lato"/>
              </a:rPr>
              <a:t>mothers experience serious depression (</a:t>
            </a:r>
            <a:r>
              <a:rPr lang="en-US" sz="4100" b="1" i="0" u="none" strike="noStrike" cap="none">
                <a:solidFill>
                  <a:srgbClr val="5190BB"/>
                </a:solidFill>
                <a:latin typeface="Lato Black"/>
                <a:ea typeface="Lato Black"/>
                <a:cs typeface="Lato Black"/>
                <a:sym typeface="Lato Black"/>
              </a:rPr>
              <a:t>PPD</a:t>
            </a:r>
            <a:r>
              <a:rPr lang="en-US" sz="4100" b="0" i="0" u="none" strike="noStrike" cap="none">
                <a:solidFill>
                  <a:schemeClr val="dk1"/>
                </a:solidFill>
                <a:latin typeface="Lato"/>
                <a:ea typeface="Lato"/>
                <a:cs typeface="Lato"/>
                <a:sym typeface="Lato"/>
              </a:rPr>
              <a:t>) or anxiety (</a:t>
            </a:r>
            <a:r>
              <a:rPr lang="en-US" sz="4100" b="1" i="0" u="none" strike="noStrike" cap="none">
                <a:solidFill>
                  <a:srgbClr val="5190BB"/>
                </a:solidFill>
                <a:latin typeface="Lato Black"/>
                <a:ea typeface="Lato Black"/>
                <a:cs typeface="Lato Black"/>
                <a:sym typeface="Lato Black"/>
              </a:rPr>
              <a:t>PPA</a:t>
            </a:r>
            <a:r>
              <a:rPr lang="en-US" sz="4100" b="0" i="0" u="none" strike="noStrike" cap="none">
                <a:solidFill>
                  <a:schemeClr val="dk1"/>
                </a:solidFill>
                <a:latin typeface="Lato"/>
                <a:ea typeface="Lato"/>
                <a:cs typeface="Lato"/>
                <a:sym typeface="Lato"/>
              </a:rPr>
              <a:t>) during pregnancy or postpartum.</a:t>
            </a:r>
            <a:endParaRPr sz="2100" b="0" i="0" u="none" strike="noStrike" cap="none">
              <a:solidFill>
                <a:srgbClr val="000000"/>
              </a:solidFill>
              <a:latin typeface="Arial"/>
              <a:ea typeface="Arial"/>
              <a:cs typeface="Arial"/>
              <a:sym typeface="Arial"/>
            </a:endParaRPr>
          </a:p>
          <a:p>
            <a:pPr marL="431800" marR="0" lvl="0" indent="-292100" algn="l" rtl="0">
              <a:lnSpc>
                <a:spcPct val="100000"/>
              </a:lnSpc>
              <a:spcBef>
                <a:spcPts val="0"/>
              </a:spcBef>
              <a:spcAft>
                <a:spcPts val="0"/>
              </a:spcAft>
              <a:buClr>
                <a:schemeClr val="dk1"/>
              </a:buClr>
              <a:buSzPts val="2300"/>
              <a:buFont typeface="Arial"/>
              <a:buNone/>
            </a:pPr>
            <a:endParaRPr sz="2300" b="0" i="0" u="none" strike="noStrike" cap="none">
              <a:solidFill>
                <a:schemeClr val="dk1"/>
              </a:solidFill>
              <a:latin typeface="Lato"/>
              <a:ea typeface="Lato"/>
              <a:cs typeface="Lato"/>
              <a:sym typeface="Lato"/>
            </a:endParaRPr>
          </a:p>
          <a:p>
            <a:pPr marL="685800" marR="0" lvl="0" indent="-692150" algn="l" rtl="0">
              <a:lnSpc>
                <a:spcPct val="100000"/>
              </a:lnSpc>
              <a:spcBef>
                <a:spcPts val="0"/>
              </a:spcBef>
              <a:spcAft>
                <a:spcPts val="0"/>
              </a:spcAft>
              <a:buClr>
                <a:schemeClr val="dk1"/>
              </a:buClr>
              <a:buSzPts val="4100"/>
              <a:buFont typeface="Arial"/>
              <a:buChar char="•"/>
            </a:pPr>
            <a:r>
              <a:rPr lang="en-US" sz="4100" b="1" i="0" u="none" strike="noStrike" cap="none">
                <a:solidFill>
                  <a:schemeClr val="dk1"/>
                </a:solidFill>
                <a:latin typeface="Lato Black"/>
                <a:ea typeface="Lato Black"/>
                <a:cs typeface="Lato Black"/>
                <a:sym typeface="Lato Black"/>
              </a:rPr>
              <a:t>1 in 10 </a:t>
            </a:r>
            <a:r>
              <a:rPr lang="en-US" sz="4100" b="0" i="0" u="none" strike="noStrike" cap="none">
                <a:solidFill>
                  <a:schemeClr val="dk1"/>
                </a:solidFill>
                <a:latin typeface="Lato"/>
                <a:ea typeface="Lato"/>
                <a:cs typeface="Lato"/>
                <a:sym typeface="Lato"/>
              </a:rPr>
              <a:t>fathers experience depression before or after the birth of their child.</a:t>
            </a:r>
            <a:endParaRPr sz="2100" b="0" i="0" u="none" strike="noStrike" cap="none">
              <a:solidFill>
                <a:srgbClr val="000000"/>
              </a:solidFill>
              <a:latin typeface="Arial"/>
              <a:ea typeface="Arial"/>
              <a:cs typeface="Arial"/>
              <a:sym typeface="Arial"/>
            </a:endParaRPr>
          </a:p>
          <a:p>
            <a:pPr marL="431800" marR="0" lvl="0" indent="-292100" algn="l" rtl="0">
              <a:lnSpc>
                <a:spcPct val="100000"/>
              </a:lnSpc>
              <a:spcBef>
                <a:spcPts val="0"/>
              </a:spcBef>
              <a:spcAft>
                <a:spcPts val="0"/>
              </a:spcAft>
              <a:buClr>
                <a:schemeClr val="dk1"/>
              </a:buClr>
              <a:buSzPts val="2300"/>
              <a:buFont typeface="Arial"/>
              <a:buNone/>
            </a:pPr>
            <a:endParaRPr sz="2300" b="0" i="0" u="none" strike="noStrike" cap="none">
              <a:solidFill>
                <a:schemeClr val="dk1"/>
              </a:solidFill>
              <a:latin typeface="Lato"/>
              <a:ea typeface="Lato"/>
              <a:cs typeface="Lato"/>
              <a:sym typeface="Lato"/>
            </a:endParaRPr>
          </a:p>
          <a:p>
            <a:pPr marL="685800" marR="0" lvl="0" indent="-692150" algn="l" rtl="0">
              <a:lnSpc>
                <a:spcPct val="100000"/>
              </a:lnSpc>
              <a:spcBef>
                <a:spcPts val="0"/>
              </a:spcBef>
              <a:spcAft>
                <a:spcPts val="0"/>
              </a:spcAft>
              <a:buClr>
                <a:schemeClr val="dk1"/>
              </a:buClr>
              <a:buSzPts val="4100"/>
              <a:buFont typeface="Arial"/>
              <a:buChar char="•"/>
            </a:pPr>
            <a:r>
              <a:rPr lang="en-US" sz="4100" b="1" i="0" u="none" strike="noStrike" cap="none">
                <a:solidFill>
                  <a:schemeClr val="dk1"/>
                </a:solidFill>
                <a:latin typeface="Lato Black"/>
                <a:ea typeface="Lato Black"/>
                <a:cs typeface="Lato Black"/>
                <a:sym typeface="Lato Black"/>
              </a:rPr>
              <a:t>1-2</a:t>
            </a:r>
            <a:r>
              <a:rPr lang="en-US" sz="4100" b="0" i="0" u="none" strike="noStrike" cap="none">
                <a:solidFill>
                  <a:schemeClr val="dk1"/>
                </a:solidFill>
                <a:latin typeface="Lato"/>
                <a:ea typeface="Lato"/>
                <a:cs typeface="Lato"/>
                <a:sym typeface="Lato"/>
              </a:rPr>
              <a:t> of </a:t>
            </a:r>
            <a:r>
              <a:rPr lang="en-US" sz="4100" b="1" i="0" u="none" strike="noStrike" cap="none">
                <a:solidFill>
                  <a:schemeClr val="dk1"/>
                </a:solidFill>
                <a:latin typeface="Lato Black"/>
                <a:ea typeface="Lato Black"/>
                <a:cs typeface="Lato Black"/>
                <a:sym typeface="Lato Black"/>
              </a:rPr>
              <a:t>1,000</a:t>
            </a:r>
            <a:r>
              <a:rPr lang="en-US" sz="4100" b="0" i="0" u="none" strike="noStrike" cap="none">
                <a:solidFill>
                  <a:schemeClr val="dk1"/>
                </a:solidFill>
                <a:latin typeface="Lato"/>
                <a:ea typeface="Lato"/>
                <a:cs typeface="Lato"/>
                <a:sym typeface="Lato"/>
              </a:rPr>
              <a:t> might have a serious condition called postpartum psychosis (</a:t>
            </a:r>
            <a:r>
              <a:rPr lang="en-US" sz="4100" b="1" i="0" u="none" strike="noStrike" cap="none">
                <a:solidFill>
                  <a:srgbClr val="5190BB"/>
                </a:solidFill>
                <a:latin typeface="Lato Black"/>
                <a:ea typeface="Lato Black"/>
                <a:cs typeface="Lato Black"/>
                <a:sym typeface="Lato Black"/>
              </a:rPr>
              <a:t>PPP</a:t>
            </a:r>
            <a:r>
              <a:rPr lang="en-US" sz="4100" b="0" i="0" u="none" strike="noStrike" cap="none">
                <a:solidFill>
                  <a:schemeClr val="dk1"/>
                </a:solidFill>
                <a:latin typeface="Lato"/>
                <a:ea typeface="Lato"/>
                <a:cs typeface="Lato"/>
                <a:sym typeface="Lato"/>
              </a:rPr>
              <a:t>).</a:t>
            </a:r>
            <a:endParaRPr sz="4100" b="0" i="0" u="none" strike="noStrike" cap="none">
              <a:solidFill>
                <a:schemeClr val="dk1"/>
              </a:solidFill>
              <a:latin typeface="Lato"/>
              <a:ea typeface="Lato"/>
              <a:cs typeface="Lato"/>
              <a:sym typeface="Lato"/>
            </a:endParaRPr>
          </a:p>
          <a:p>
            <a:pPr marL="685800" marR="0" lvl="0" indent="-692150" algn="l" rtl="0">
              <a:lnSpc>
                <a:spcPct val="100000"/>
              </a:lnSpc>
              <a:spcBef>
                <a:spcPts val="0"/>
              </a:spcBef>
              <a:spcAft>
                <a:spcPts val="0"/>
              </a:spcAft>
              <a:buClr>
                <a:schemeClr val="dk1"/>
              </a:buClr>
              <a:buSzPts val="4100"/>
              <a:buFont typeface="Lato"/>
              <a:buChar char="•"/>
            </a:pPr>
            <a:r>
              <a:rPr lang="en-US" sz="4100" b="0" i="0" u="none" strike="noStrike" cap="none">
                <a:solidFill>
                  <a:schemeClr val="dk1"/>
                </a:solidFill>
                <a:latin typeface="Lato"/>
                <a:ea typeface="Lato"/>
                <a:cs typeface="Lato"/>
                <a:sym typeface="Lato"/>
              </a:rPr>
              <a:t>Some populations experience higher prevalences: queer, BIPOC parents, military</a:t>
            </a:r>
            <a:endParaRPr sz="4100" b="0" i="0" u="none" strike="noStrike" cap="none">
              <a:solidFill>
                <a:schemeClr val="dk1"/>
              </a:solidFill>
              <a:latin typeface="Lato"/>
              <a:ea typeface="Lato"/>
              <a:cs typeface="Lato"/>
              <a:sym typeface="Lato"/>
            </a:endParaRPr>
          </a:p>
        </p:txBody>
      </p:sp>
      <p:cxnSp>
        <p:nvCxnSpPr>
          <p:cNvPr id="252" name="Google Shape;252;g307fe44a450_0_303"/>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53" name="Google Shape;253;g307fe44a450_0_303"/>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254" name="Google Shape;254;g307fe44a450_0_303"/>
          <p:cNvPicPr preferRelativeResize="0"/>
          <p:nvPr/>
        </p:nvPicPr>
        <p:blipFill rotWithShape="1">
          <a:blip r:embed="rId5">
            <a:alphaModFix/>
          </a:blip>
          <a:srcRect t="18097" b="19281"/>
          <a:stretch/>
        </p:blipFill>
        <p:spPr>
          <a:xfrm>
            <a:off x="11004674" y="1523217"/>
            <a:ext cx="7020562" cy="2472938"/>
          </a:xfrm>
          <a:prstGeom prst="rect">
            <a:avLst/>
          </a:prstGeom>
          <a:noFill/>
          <a:ln>
            <a:noFill/>
          </a:ln>
        </p:spPr>
      </p:pic>
      <p:pic>
        <p:nvPicPr>
          <p:cNvPr id="255" name="Google Shape;255;g307fe44a450_0_303"/>
          <p:cNvPicPr preferRelativeResize="0"/>
          <p:nvPr/>
        </p:nvPicPr>
        <p:blipFill rotWithShape="1">
          <a:blip r:embed="rId6">
            <a:alphaModFix/>
          </a:blip>
          <a:srcRect l="16416" r="15717"/>
          <a:stretch/>
        </p:blipFill>
        <p:spPr>
          <a:xfrm>
            <a:off x="11864588" y="4595682"/>
            <a:ext cx="5548430" cy="4598662"/>
          </a:xfrm>
          <a:prstGeom prst="rect">
            <a:avLst/>
          </a:prstGeom>
          <a:noFill/>
          <a:ln>
            <a:noFill/>
          </a:ln>
        </p:spPr>
      </p:pic>
    </p:spTree>
    <p:extLst>
      <p:ext uri="{BB962C8B-B14F-4D97-AF65-F5344CB8AC3E}">
        <p14:creationId xmlns:p14="http://schemas.microsoft.com/office/powerpoint/2010/main" val="290775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61950"/>
            <a:ext cx="4994049" cy="666750"/>
          </a:xfrm>
          <a:prstGeom prst="rect">
            <a:avLst/>
          </a:prstGeom>
        </p:spPr>
        <p:txBody>
          <a:bodyPr lIns="0" tIns="0" rIns="0" bIns="0" rtlCol="0" anchor="t">
            <a:spAutoFit/>
          </a:bodyPr>
          <a:lstStyle/>
          <a:p>
            <a:pPr marL="0" lvl="0" indent="0" algn="l">
              <a:lnSpc>
                <a:spcPts val="5399"/>
              </a:lnSpc>
              <a:spcBef>
                <a:spcPct val="0"/>
              </a:spcBef>
            </a:pPr>
            <a:r>
              <a:rPr lang="en-US" sz="4499" spc="467">
                <a:solidFill>
                  <a:srgbClr val="B22A4A"/>
                </a:solidFill>
                <a:latin typeface="Poppins Light Bold"/>
                <a:ea typeface="Poppins Light Bold"/>
                <a:cs typeface="Poppins Light Bold"/>
                <a:sym typeface="Poppins Light Bold"/>
              </a:rPr>
              <a:t>AGENDA</a:t>
            </a:r>
          </a:p>
        </p:txBody>
      </p:sp>
      <p:grpSp>
        <p:nvGrpSpPr>
          <p:cNvPr id="3" name="Group 3"/>
          <p:cNvGrpSpPr/>
          <p:nvPr/>
        </p:nvGrpSpPr>
        <p:grpSpPr>
          <a:xfrm>
            <a:off x="373018" y="1357506"/>
            <a:ext cx="16886282" cy="1345357"/>
            <a:chOff x="0" y="0"/>
            <a:chExt cx="22515043" cy="1793809"/>
          </a:xfrm>
        </p:grpSpPr>
        <p:sp>
          <p:nvSpPr>
            <p:cNvPr id="4" name="TextBox 4"/>
            <p:cNvSpPr txBox="1"/>
            <p:nvPr/>
          </p:nvSpPr>
          <p:spPr>
            <a:xfrm>
              <a:off x="0" y="352497"/>
              <a:ext cx="5671435" cy="822113"/>
            </a:xfrm>
            <a:prstGeom prst="rect">
              <a:avLst/>
            </a:prstGeom>
          </p:spPr>
          <p:txBody>
            <a:bodyPr lIns="0" tIns="0" rIns="0" bIns="0" rtlCol="0" anchor="t">
              <a:spAutoFit/>
            </a:bodyPr>
            <a:lstStyle/>
            <a:p>
              <a:pPr marL="0" lvl="1" indent="0" algn="ctr">
                <a:lnSpc>
                  <a:spcPts val="5495"/>
                </a:lnSpc>
                <a:spcBef>
                  <a:spcPct val="0"/>
                </a:spcBef>
              </a:pPr>
              <a:r>
                <a:rPr lang="en-US" sz="3500" b="1" spc="364">
                  <a:solidFill>
                    <a:srgbClr val="B22A4A"/>
                  </a:solidFill>
                  <a:latin typeface="Poppins Medium Bold"/>
                  <a:ea typeface="Poppins Medium Bold"/>
                  <a:cs typeface="Poppins Medium Bold"/>
                  <a:sym typeface="Poppins Medium Bold"/>
                </a:rPr>
                <a:t>12:00-12:05</a:t>
              </a:r>
            </a:p>
          </p:txBody>
        </p:sp>
        <p:grpSp>
          <p:nvGrpSpPr>
            <p:cNvPr id="5" name="Group 5"/>
            <p:cNvGrpSpPr/>
            <p:nvPr/>
          </p:nvGrpSpPr>
          <p:grpSpPr>
            <a:xfrm>
              <a:off x="5514279" y="0"/>
              <a:ext cx="17000764" cy="1793809"/>
              <a:chOff x="0" y="0"/>
              <a:chExt cx="9872113" cy="1041641"/>
            </a:xfrm>
          </p:grpSpPr>
          <p:sp>
            <p:nvSpPr>
              <p:cNvPr id="6" name="Freeform 6"/>
              <p:cNvSpPr/>
              <p:nvPr/>
            </p:nvSpPr>
            <p:spPr>
              <a:xfrm>
                <a:off x="0" y="0"/>
                <a:ext cx="9872113" cy="1041641"/>
              </a:xfrm>
              <a:custGeom>
                <a:avLst/>
                <a:gdLst/>
                <a:ahLst/>
                <a:cxnLst/>
                <a:rect l="l" t="t" r="r" b="b"/>
                <a:pathLst>
                  <a:path w="9872113" h="1041641">
                    <a:moveTo>
                      <a:pt x="9747652" y="1041640"/>
                    </a:moveTo>
                    <a:lnTo>
                      <a:pt x="124460" y="1041640"/>
                    </a:lnTo>
                    <a:cubicBezTo>
                      <a:pt x="55880" y="1041640"/>
                      <a:pt x="0" y="985761"/>
                      <a:pt x="0" y="917180"/>
                    </a:cubicBezTo>
                    <a:lnTo>
                      <a:pt x="0" y="124460"/>
                    </a:lnTo>
                    <a:cubicBezTo>
                      <a:pt x="0" y="55880"/>
                      <a:pt x="55880" y="0"/>
                      <a:pt x="124460" y="0"/>
                    </a:cubicBezTo>
                    <a:lnTo>
                      <a:pt x="9747652" y="0"/>
                    </a:lnTo>
                    <a:cubicBezTo>
                      <a:pt x="9816233" y="0"/>
                      <a:pt x="9872113" y="55880"/>
                      <a:pt x="9872113" y="124460"/>
                    </a:cubicBezTo>
                    <a:lnTo>
                      <a:pt x="9872113" y="917181"/>
                    </a:lnTo>
                    <a:cubicBezTo>
                      <a:pt x="9872113" y="985761"/>
                      <a:pt x="9816233" y="1041641"/>
                      <a:pt x="9747652" y="1041641"/>
                    </a:cubicBezTo>
                    <a:close/>
                  </a:path>
                </a:pathLst>
              </a:custGeom>
              <a:solidFill>
                <a:srgbClr val="B22A4A">
                  <a:alpha val="60000"/>
                </a:srgbClr>
              </a:solidFill>
            </p:spPr>
            <p:txBody>
              <a:bodyPr/>
              <a:lstStyle/>
              <a:p>
                <a:endParaRPr lang="en-US"/>
              </a:p>
            </p:txBody>
          </p:sp>
        </p:grpSp>
        <p:sp>
          <p:nvSpPr>
            <p:cNvPr id="7" name="TextBox 7"/>
            <p:cNvSpPr txBox="1"/>
            <p:nvPr/>
          </p:nvSpPr>
          <p:spPr>
            <a:xfrm>
              <a:off x="5671435" y="111410"/>
              <a:ext cx="10819636" cy="154241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FFFFFF"/>
                  </a:solidFill>
                  <a:latin typeface="Poppins Medium"/>
                  <a:ea typeface="Poppins Medium"/>
                  <a:cs typeface="Poppins Medium"/>
                  <a:sym typeface="Poppins Medium"/>
                </a:rPr>
                <a:t>Welcome &amp; PNQIN Announcements</a:t>
              </a:r>
            </a:p>
          </p:txBody>
        </p:sp>
        <p:sp>
          <p:nvSpPr>
            <p:cNvPr id="8" name="TextBox 8"/>
            <p:cNvSpPr txBox="1"/>
            <p:nvPr/>
          </p:nvSpPr>
          <p:spPr>
            <a:xfrm>
              <a:off x="14848425" y="495585"/>
              <a:ext cx="7456984" cy="682413"/>
            </a:xfrm>
            <a:prstGeom prst="rect">
              <a:avLst/>
            </a:prstGeom>
          </p:spPr>
          <p:txBody>
            <a:bodyPr lIns="0" tIns="0" rIns="0" bIns="0" rtlCol="0" anchor="t">
              <a:spAutoFit/>
            </a:bodyPr>
            <a:lstStyle/>
            <a:p>
              <a:pPr marL="0" lvl="0" indent="0" algn="r">
                <a:lnSpc>
                  <a:spcPts val="4160"/>
                </a:lnSpc>
                <a:spcBef>
                  <a:spcPct val="0"/>
                </a:spcBef>
              </a:pPr>
              <a:r>
                <a:rPr lang="en-US" sz="3200">
                  <a:solidFill>
                    <a:srgbClr val="FFFFFF"/>
                  </a:solidFill>
                  <a:latin typeface="Poppins Light"/>
                  <a:ea typeface="Poppins Light"/>
                  <a:cs typeface="Poppins Light"/>
                  <a:sym typeface="Poppins Light"/>
                </a:rPr>
                <a:t>Kali Vitek</a:t>
              </a:r>
            </a:p>
          </p:txBody>
        </p:sp>
      </p:grpSp>
      <p:sp>
        <p:nvSpPr>
          <p:cNvPr id="9" name="Freeform 9"/>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grpSp>
        <p:nvGrpSpPr>
          <p:cNvPr id="10" name="Group 10"/>
          <p:cNvGrpSpPr/>
          <p:nvPr/>
        </p:nvGrpSpPr>
        <p:grpSpPr>
          <a:xfrm>
            <a:off x="373018" y="7808066"/>
            <a:ext cx="16886282" cy="1345357"/>
            <a:chOff x="0" y="0"/>
            <a:chExt cx="22515043" cy="1793809"/>
          </a:xfrm>
        </p:grpSpPr>
        <p:grpSp>
          <p:nvGrpSpPr>
            <p:cNvPr id="11" name="Group 11"/>
            <p:cNvGrpSpPr/>
            <p:nvPr/>
          </p:nvGrpSpPr>
          <p:grpSpPr>
            <a:xfrm>
              <a:off x="5514279" y="0"/>
              <a:ext cx="17000764" cy="1793809"/>
              <a:chOff x="0" y="0"/>
              <a:chExt cx="9872113" cy="1041641"/>
            </a:xfrm>
          </p:grpSpPr>
          <p:sp>
            <p:nvSpPr>
              <p:cNvPr id="12" name="Freeform 12"/>
              <p:cNvSpPr/>
              <p:nvPr/>
            </p:nvSpPr>
            <p:spPr>
              <a:xfrm>
                <a:off x="0" y="0"/>
                <a:ext cx="9872113" cy="1041641"/>
              </a:xfrm>
              <a:custGeom>
                <a:avLst/>
                <a:gdLst/>
                <a:ahLst/>
                <a:cxnLst/>
                <a:rect l="l" t="t" r="r" b="b"/>
                <a:pathLst>
                  <a:path w="9872113" h="1041641">
                    <a:moveTo>
                      <a:pt x="9747652" y="1041640"/>
                    </a:moveTo>
                    <a:lnTo>
                      <a:pt x="124460" y="1041640"/>
                    </a:lnTo>
                    <a:cubicBezTo>
                      <a:pt x="55880" y="1041640"/>
                      <a:pt x="0" y="985761"/>
                      <a:pt x="0" y="917180"/>
                    </a:cubicBezTo>
                    <a:lnTo>
                      <a:pt x="0" y="124460"/>
                    </a:lnTo>
                    <a:cubicBezTo>
                      <a:pt x="0" y="55880"/>
                      <a:pt x="55880" y="0"/>
                      <a:pt x="124460" y="0"/>
                    </a:cubicBezTo>
                    <a:lnTo>
                      <a:pt x="9747652" y="0"/>
                    </a:lnTo>
                    <a:cubicBezTo>
                      <a:pt x="9816233" y="0"/>
                      <a:pt x="9872113" y="55880"/>
                      <a:pt x="9872113" y="124460"/>
                    </a:cubicBezTo>
                    <a:lnTo>
                      <a:pt x="9872113" y="917181"/>
                    </a:lnTo>
                    <a:cubicBezTo>
                      <a:pt x="9872113" y="985761"/>
                      <a:pt x="9816233" y="1041641"/>
                      <a:pt x="9747652" y="1041641"/>
                    </a:cubicBezTo>
                    <a:close/>
                  </a:path>
                </a:pathLst>
              </a:custGeom>
              <a:solidFill>
                <a:srgbClr val="B22A4A">
                  <a:alpha val="60000"/>
                </a:srgbClr>
              </a:solidFill>
            </p:spPr>
            <p:txBody>
              <a:bodyPr/>
              <a:lstStyle/>
              <a:p>
                <a:endParaRPr lang="en-US"/>
              </a:p>
            </p:txBody>
          </p:sp>
        </p:grpSp>
        <p:sp>
          <p:nvSpPr>
            <p:cNvPr id="13" name="TextBox 13"/>
            <p:cNvSpPr txBox="1"/>
            <p:nvPr/>
          </p:nvSpPr>
          <p:spPr>
            <a:xfrm>
              <a:off x="6013434" y="505110"/>
              <a:ext cx="10477638" cy="75501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FFFFFF"/>
                  </a:solidFill>
                  <a:latin typeface="Poppins Medium"/>
                  <a:ea typeface="Poppins Medium"/>
                  <a:cs typeface="Poppins Medium"/>
                  <a:sym typeface="Poppins Medium"/>
                </a:rPr>
                <a:t>Discussion, Q&amp;A</a:t>
              </a:r>
            </a:p>
          </p:txBody>
        </p:sp>
        <p:sp>
          <p:nvSpPr>
            <p:cNvPr id="14" name="TextBox 14"/>
            <p:cNvSpPr txBox="1"/>
            <p:nvPr/>
          </p:nvSpPr>
          <p:spPr>
            <a:xfrm>
              <a:off x="14848425" y="452401"/>
              <a:ext cx="7456984" cy="682413"/>
            </a:xfrm>
            <a:prstGeom prst="rect">
              <a:avLst/>
            </a:prstGeom>
          </p:spPr>
          <p:txBody>
            <a:bodyPr lIns="0" tIns="0" rIns="0" bIns="0" rtlCol="0" anchor="t">
              <a:spAutoFit/>
            </a:bodyPr>
            <a:lstStyle/>
            <a:p>
              <a:pPr marL="0" lvl="0" indent="0" algn="r">
                <a:lnSpc>
                  <a:spcPts val="4160"/>
                </a:lnSpc>
                <a:spcBef>
                  <a:spcPct val="0"/>
                </a:spcBef>
              </a:pPr>
              <a:r>
                <a:rPr lang="en-US" sz="3200">
                  <a:solidFill>
                    <a:srgbClr val="FFFFFF"/>
                  </a:solidFill>
                  <a:latin typeface="Poppins Light"/>
                  <a:ea typeface="Poppins Light"/>
                  <a:cs typeface="Poppins Light"/>
                  <a:sym typeface="Poppins Light"/>
                </a:rPr>
                <a:t>All</a:t>
              </a:r>
            </a:p>
          </p:txBody>
        </p:sp>
        <p:sp>
          <p:nvSpPr>
            <p:cNvPr id="15" name="TextBox 15"/>
            <p:cNvSpPr txBox="1"/>
            <p:nvPr/>
          </p:nvSpPr>
          <p:spPr>
            <a:xfrm>
              <a:off x="0" y="439230"/>
              <a:ext cx="5671435" cy="822113"/>
            </a:xfrm>
            <a:prstGeom prst="rect">
              <a:avLst/>
            </a:prstGeom>
          </p:spPr>
          <p:txBody>
            <a:bodyPr lIns="0" tIns="0" rIns="0" bIns="0" rtlCol="0" anchor="t">
              <a:spAutoFit/>
            </a:bodyPr>
            <a:lstStyle/>
            <a:p>
              <a:pPr marL="0" lvl="1" indent="0" algn="ctr">
                <a:lnSpc>
                  <a:spcPts val="5495"/>
                </a:lnSpc>
                <a:spcBef>
                  <a:spcPct val="0"/>
                </a:spcBef>
              </a:pPr>
              <a:r>
                <a:rPr lang="en-US" sz="3500" b="1" spc="364">
                  <a:solidFill>
                    <a:srgbClr val="B22A4A"/>
                  </a:solidFill>
                  <a:latin typeface="Poppins Medium Bold"/>
                  <a:ea typeface="Poppins Medium Bold"/>
                  <a:cs typeface="Poppins Medium Bold"/>
                  <a:sym typeface="Poppins Medium Bold"/>
                </a:rPr>
                <a:t>12:50-1:00</a:t>
              </a:r>
            </a:p>
          </p:txBody>
        </p:sp>
      </p:grpSp>
      <p:grpSp>
        <p:nvGrpSpPr>
          <p:cNvPr id="16" name="Group 16"/>
          <p:cNvGrpSpPr/>
          <p:nvPr/>
        </p:nvGrpSpPr>
        <p:grpSpPr>
          <a:xfrm>
            <a:off x="314084" y="5660893"/>
            <a:ext cx="17004149" cy="1345357"/>
            <a:chOff x="0" y="0"/>
            <a:chExt cx="22672199" cy="1793809"/>
          </a:xfrm>
        </p:grpSpPr>
        <p:grpSp>
          <p:nvGrpSpPr>
            <p:cNvPr id="17" name="Group 17"/>
            <p:cNvGrpSpPr/>
            <p:nvPr/>
          </p:nvGrpSpPr>
          <p:grpSpPr>
            <a:xfrm>
              <a:off x="5671435" y="0"/>
              <a:ext cx="17000764" cy="1793809"/>
              <a:chOff x="0" y="0"/>
              <a:chExt cx="9872113" cy="1041641"/>
            </a:xfrm>
          </p:grpSpPr>
          <p:sp>
            <p:nvSpPr>
              <p:cNvPr id="18" name="Freeform 18"/>
              <p:cNvSpPr/>
              <p:nvPr/>
            </p:nvSpPr>
            <p:spPr>
              <a:xfrm>
                <a:off x="0" y="0"/>
                <a:ext cx="9872113" cy="1041641"/>
              </a:xfrm>
              <a:custGeom>
                <a:avLst/>
                <a:gdLst/>
                <a:ahLst/>
                <a:cxnLst/>
                <a:rect l="l" t="t" r="r" b="b"/>
                <a:pathLst>
                  <a:path w="9872113" h="1041641">
                    <a:moveTo>
                      <a:pt x="9747652" y="1041640"/>
                    </a:moveTo>
                    <a:lnTo>
                      <a:pt x="124460" y="1041640"/>
                    </a:lnTo>
                    <a:cubicBezTo>
                      <a:pt x="55880" y="1041640"/>
                      <a:pt x="0" y="985761"/>
                      <a:pt x="0" y="917180"/>
                    </a:cubicBezTo>
                    <a:lnTo>
                      <a:pt x="0" y="124460"/>
                    </a:lnTo>
                    <a:cubicBezTo>
                      <a:pt x="0" y="55880"/>
                      <a:pt x="55880" y="0"/>
                      <a:pt x="124460" y="0"/>
                    </a:cubicBezTo>
                    <a:lnTo>
                      <a:pt x="9747652" y="0"/>
                    </a:lnTo>
                    <a:cubicBezTo>
                      <a:pt x="9816233" y="0"/>
                      <a:pt x="9872113" y="55880"/>
                      <a:pt x="9872113" y="124460"/>
                    </a:cubicBezTo>
                    <a:lnTo>
                      <a:pt x="9872113" y="917181"/>
                    </a:lnTo>
                    <a:cubicBezTo>
                      <a:pt x="9872113" y="985761"/>
                      <a:pt x="9816233" y="1041641"/>
                      <a:pt x="9747652" y="1041641"/>
                    </a:cubicBezTo>
                    <a:close/>
                  </a:path>
                </a:pathLst>
              </a:custGeom>
              <a:solidFill>
                <a:srgbClr val="B22A4A">
                  <a:alpha val="60000"/>
                </a:srgbClr>
              </a:solidFill>
            </p:spPr>
            <p:txBody>
              <a:bodyPr/>
              <a:lstStyle/>
              <a:p>
                <a:endParaRPr lang="en-US"/>
              </a:p>
            </p:txBody>
          </p:sp>
        </p:grpSp>
        <p:sp>
          <p:nvSpPr>
            <p:cNvPr id="19" name="TextBox 19"/>
            <p:cNvSpPr txBox="1"/>
            <p:nvPr/>
          </p:nvSpPr>
          <p:spPr>
            <a:xfrm>
              <a:off x="5788113" y="549421"/>
              <a:ext cx="10819636" cy="75501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FFFFFF"/>
                  </a:solidFill>
                  <a:latin typeface="Poppins Medium"/>
                  <a:ea typeface="Poppins Medium"/>
                  <a:cs typeface="Poppins Medium"/>
                  <a:sym typeface="Poppins Medium"/>
                </a:rPr>
                <a:t>PMHC Bundle Pearls</a:t>
              </a:r>
            </a:p>
          </p:txBody>
        </p:sp>
        <p:sp>
          <p:nvSpPr>
            <p:cNvPr id="20" name="TextBox 20"/>
            <p:cNvSpPr txBox="1"/>
            <p:nvPr/>
          </p:nvSpPr>
          <p:spPr>
            <a:xfrm>
              <a:off x="14965103" y="580959"/>
              <a:ext cx="7456984" cy="682413"/>
            </a:xfrm>
            <a:prstGeom prst="rect">
              <a:avLst/>
            </a:prstGeom>
          </p:spPr>
          <p:txBody>
            <a:bodyPr lIns="0" tIns="0" rIns="0" bIns="0" rtlCol="0" anchor="t">
              <a:spAutoFit/>
            </a:bodyPr>
            <a:lstStyle/>
            <a:p>
              <a:pPr marL="0" lvl="0" indent="0" algn="r">
                <a:lnSpc>
                  <a:spcPts val="4160"/>
                </a:lnSpc>
                <a:spcBef>
                  <a:spcPct val="0"/>
                </a:spcBef>
              </a:pPr>
              <a:r>
                <a:rPr lang="en-US" sz="3200">
                  <a:solidFill>
                    <a:srgbClr val="FFFFFF"/>
                  </a:solidFill>
                  <a:latin typeface="Poppins Light"/>
                  <a:ea typeface="Poppins Light"/>
                  <a:cs typeface="Poppins Light"/>
                  <a:sym typeface="Poppins Light"/>
                </a:rPr>
                <a:t>Tiffany Moore Simas, MD</a:t>
              </a:r>
            </a:p>
          </p:txBody>
        </p:sp>
        <p:sp>
          <p:nvSpPr>
            <p:cNvPr id="21" name="TextBox 21"/>
            <p:cNvSpPr txBox="1"/>
            <p:nvPr/>
          </p:nvSpPr>
          <p:spPr>
            <a:xfrm>
              <a:off x="0" y="428698"/>
              <a:ext cx="5671435" cy="822113"/>
            </a:xfrm>
            <a:prstGeom prst="rect">
              <a:avLst/>
            </a:prstGeom>
          </p:spPr>
          <p:txBody>
            <a:bodyPr lIns="0" tIns="0" rIns="0" bIns="0" rtlCol="0" anchor="t">
              <a:spAutoFit/>
            </a:bodyPr>
            <a:lstStyle/>
            <a:p>
              <a:pPr marL="0" lvl="1" indent="0" algn="ctr">
                <a:lnSpc>
                  <a:spcPts val="5495"/>
                </a:lnSpc>
                <a:spcBef>
                  <a:spcPct val="0"/>
                </a:spcBef>
              </a:pPr>
              <a:r>
                <a:rPr lang="en-US" sz="3500" b="1" spc="364">
                  <a:solidFill>
                    <a:srgbClr val="B22A4A"/>
                  </a:solidFill>
                  <a:latin typeface="Poppins Medium Bold"/>
                  <a:ea typeface="Poppins Medium Bold"/>
                  <a:cs typeface="Poppins Medium Bold"/>
                  <a:sym typeface="Poppins Medium Bold"/>
                </a:rPr>
                <a:t>12:45-12:50</a:t>
              </a:r>
            </a:p>
          </p:txBody>
        </p:sp>
      </p:grpSp>
      <p:grpSp>
        <p:nvGrpSpPr>
          <p:cNvPr id="22" name="Group 22"/>
          <p:cNvGrpSpPr/>
          <p:nvPr/>
        </p:nvGrpSpPr>
        <p:grpSpPr>
          <a:xfrm>
            <a:off x="255151" y="3509200"/>
            <a:ext cx="17004149" cy="1345357"/>
            <a:chOff x="0" y="0"/>
            <a:chExt cx="22672199" cy="1793809"/>
          </a:xfrm>
        </p:grpSpPr>
        <p:grpSp>
          <p:nvGrpSpPr>
            <p:cNvPr id="23" name="Group 23"/>
            <p:cNvGrpSpPr/>
            <p:nvPr/>
          </p:nvGrpSpPr>
          <p:grpSpPr>
            <a:xfrm>
              <a:off x="5671435" y="0"/>
              <a:ext cx="17000764" cy="1793809"/>
              <a:chOff x="0" y="0"/>
              <a:chExt cx="9872113" cy="1041641"/>
            </a:xfrm>
          </p:grpSpPr>
          <p:sp>
            <p:nvSpPr>
              <p:cNvPr id="24" name="Freeform 24"/>
              <p:cNvSpPr/>
              <p:nvPr/>
            </p:nvSpPr>
            <p:spPr>
              <a:xfrm>
                <a:off x="0" y="0"/>
                <a:ext cx="9872113" cy="1041641"/>
              </a:xfrm>
              <a:custGeom>
                <a:avLst/>
                <a:gdLst/>
                <a:ahLst/>
                <a:cxnLst/>
                <a:rect l="l" t="t" r="r" b="b"/>
                <a:pathLst>
                  <a:path w="9872113" h="1041641">
                    <a:moveTo>
                      <a:pt x="9747652" y="1041640"/>
                    </a:moveTo>
                    <a:lnTo>
                      <a:pt x="124460" y="1041640"/>
                    </a:lnTo>
                    <a:cubicBezTo>
                      <a:pt x="55880" y="1041640"/>
                      <a:pt x="0" y="985761"/>
                      <a:pt x="0" y="917180"/>
                    </a:cubicBezTo>
                    <a:lnTo>
                      <a:pt x="0" y="124460"/>
                    </a:lnTo>
                    <a:cubicBezTo>
                      <a:pt x="0" y="55880"/>
                      <a:pt x="55880" y="0"/>
                      <a:pt x="124460" y="0"/>
                    </a:cubicBezTo>
                    <a:lnTo>
                      <a:pt x="9747652" y="0"/>
                    </a:lnTo>
                    <a:cubicBezTo>
                      <a:pt x="9816233" y="0"/>
                      <a:pt x="9872113" y="55880"/>
                      <a:pt x="9872113" y="124460"/>
                    </a:cubicBezTo>
                    <a:lnTo>
                      <a:pt x="9872113" y="917181"/>
                    </a:lnTo>
                    <a:cubicBezTo>
                      <a:pt x="9872113" y="985761"/>
                      <a:pt x="9816233" y="1041641"/>
                      <a:pt x="9747652" y="1041641"/>
                    </a:cubicBezTo>
                    <a:close/>
                  </a:path>
                </a:pathLst>
              </a:custGeom>
              <a:solidFill>
                <a:srgbClr val="B22A4A">
                  <a:alpha val="60000"/>
                </a:srgbClr>
              </a:solidFill>
            </p:spPr>
            <p:txBody>
              <a:bodyPr/>
              <a:lstStyle/>
              <a:p>
                <a:endParaRPr lang="en-US"/>
              </a:p>
            </p:txBody>
          </p:sp>
        </p:grpSp>
        <p:sp>
          <p:nvSpPr>
            <p:cNvPr id="25" name="TextBox 25"/>
            <p:cNvSpPr txBox="1"/>
            <p:nvPr/>
          </p:nvSpPr>
          <p:spPr>
            <a:xfrm>
              <a:off x="5788113" y="549421"/>
              <a:ext cx="10819636" cy="75501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FFFFFF"/>
                  </a:solidFill>
                  <a:latin typeface="Poppins Medium"/>
                  <a:ea typeface="Poppins Medium"/>
                  <a:cs typeface="Poppins Medium"/>
                  <a:sym typeface="Poppins Medium"/>
                </a:rPr>
                <a:t>Postpartum Support International</a:t>
              </a:r>
            </a:p>
          </p:txBody>
        </p:sp>
        <p:sp>
          <p:nvSpPr>
            <p:cNvPr id="26" name="TextBox 26"/>
            <p:cNvSpPr txBox="1"/>
            <p:nvPr/>
          </p:nvSpPr>
          <p:spPr>
            <a:xfrm>
              <a:off x="14965103" y="590484"/>
              <a:ext cx="7456984" cy="556048"/>
            </a:xfrm>
            <a:prstGeom prst="rect">
              <a:avLst/>
            </a:prstGeom>
          </p:spPr>
          <p:txBody>
            <a:bodyPr lIns="0" tIns="0" rIns="0" bIns="0" rtlCol="0" anchor="t">
              <a:spAutoFit/>
            </a:bodyPr>
            <a:lstStyle/>
            <a:p>
              <a:pPr marL="0" lvl="0" indent="0" algn="r">
                <a:lnSpc>
                  <a:spcPts val="3380"/>
                </a:lnSpc>
                <a:spcBef>
                  <a:spcPct val="0"/>
                </a:spcBef>
              </a:pPr>
              <a:r>
                <a:rPr lang="en-US" sz="2600">
                  <a:solidFill>
                    <a:srgbClr val="FFFFFF"/>
                  </a:solidFill>
                  <a:latin typeface="Poppins Light"/>
                  <a:ea typeface="Poppins Light"/>
                  <a:cs typeface="Poppins Light"/>
                  <a:sym typeface="Poppins Light"/>
                </a:rPr>
                <a:t>Kriti Lodha &amp; Amy Colozzo</a:t>
              </a:r>
            </a:p>
          </p:txBody>
        </p:sp>
        <p:sp>
          <p:nvSpPr>
            <p:cNvPr id="27" name="TextBox 27"/>
            <p:cNvSpPr txBox="1"/>
            <p:nvPr/>
          </p:nvSpPr>
          <p:spPr>
            <a:xfrm>
              <a:off x="0" y="428698"/>
              <a:ext cx="5671435" cy="822113"/>
            </a:xfrm>
            <a:prstGeom prst="rect">
              <a:avLst/>
            </a:prstGeom>
          </p:spPr>
          <p:txBody>
            <a:bodyPr lIns="0" tIns="0" rIns="0" bIns="0" rtlCol="0" anchor="t">
              <a:spAutoFit/>
            </a:bodyPr>
            <a:lstStyle/>
            <a:p>
              <a:pPr marL="0" lvl="1" indent="0" algn="ctr">
                <a:lnSpc>
                  <a:spcPts val="5495"/>
                </a:lnSpc>
                <a:spcBef>
                  <a:spcPct val="0"/>
                </a:spcBef>
              </a:pPr>
              <a:r>
                <a:rPr lang="en-US" sz="3500" b="1" spc="364">
                  <a:solidFill>
                    <a:srgbClr val="B22A4A"/>
                  </a:solidFill>
                  <a:latin typeface="Poppins Medium Bold"/>
                  <a:ea typeface="Poppins Medium Bold"/>
                  <a:cs typeface="Poppins Medium Bold"/>
                  <a:sym typeface="Poppins Medium Bold"/>
                </a:rPr>
                <a:t>12:05-12:45</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307fe44a450_0_494"/>
          <p:cNvPicPr preferRelativeResize="0"/>
          <p:nvPr/>
        </p:nvPicPr>
        <p:blipFill rotWithShape="1">
          <a:blip r:embed="rId3">
            <a:alphaModFix/>
          </a:blip>
          <a:srcRect b="64554"/>
          <a:stretch/>
        </p:blipFill>
        <p:spPr>
          <a:xfrm>
            <a:off x="1113324" y="1402038"/>
            <a:ext cx="14637956" cy="3033221"/>
          </a:xfrm>
          <a:prstGeom prst="rect">
            <a:avLst/>
          </a:prstGeom>
          <a:noFill/>
          <a:ln>
            <a:noFill/>
          </a:ln>
        </p:spPr>
      </p:pic>
      <p:sp>
        <p:nvSpPr>
          <p:cNvPr id="262" name="Google Shape;262;g307fe44a450_0_494"/>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63" name="Google Shape;263;g307fe44a450_0_494"/>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264" name="Google Shape;264;g307fe44a450_0_494"/>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265" name="Google Shape;265;g307fe44a450_0_494"/>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PMHDs – Perinatal Mental Health Disorders</a:t>
            </a:r>
            <a:endParaRPr sz="5400" b="1" i="0" u="none" strike="noStrike" cap="none">
              <a:solidFill>
                <a:srgbClr val="000000"/>
              </a:solidFill>
              <a:latin typeface="Lato Black"/>
              <a:ea typeface="Lato Black"/>
              <a:cs typeface="Lato Black"/>
              <a:sym typeface="Lato Black"/>
            </a:endParaRPr>
          </a:p>
        </p:txBody>
      </p:sp>
      <p:cxnSp>
        <p:nvCxnSpPr>
          <p:cNvPr id="266" name="Google Shape;266;g307fe44a450_0_494"/>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67" name="Google Shape;267;g307fe44a450_0_494"/>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
        <p:nvSpPr>
          <p:cNvPr id="268" name="Google Shape;268;g307fe44a450_0_494"/>
          <p:cNvSpPr txBox="1"/>
          <p:nvPr/>
        </p:nvSpPr>
        <p:spPr>
          <a:xfrm>
            <a:off x="1240129" y="4314205"/>
            <a:ext cx="15795600" cy="5187300"/>
          </a:xfrm>
          <a:prstGeom prst="rect">
            <a:avLst/>
          </a:prstGeom>
          <a:noFill/>
          <a:ln>
            <a:noFill/>
          </a:ln>
        </p:spPr>
        <p:txBody>
          <a:bodyPr spcFirstLastPara="1" wrap="square" lIns="137150" tIns="68550" rIns="137150" bIns="68550" anchor="t" anchorCtr="0">
            <a:spAutoFit/>
          </a:bodyPr>
          <a:lstStyle/>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Postpartum Depression (</a:t>
            </a:r>
            <a:r>
              <a:rPr lang="en-US" sz="4100" b="1" i="0" u="none" strike="noStrike" cap="none">
                <a:solidFill>
                  <a:srgbClr val="5190BB"/>
                </a:solidFill>
                <a:latin typeface="Lato"/>
                <a:ea typeface="Lato"/>
                <a:cs typeface="Lato"/>
                <a:sym typeface="Lato"/>
              </a:rPr>
              <a:t>PPD</a:t>
            </a:r>
            <a:r>
              <a:rPr lang="en-US" sz="4100" b="0" i="0" u="none" strike="noStrike" cap="none">
                <a:solidFill>
                  <a:schemeClr val="dk1"/>
                </a:solidFill>
                <a:latin typeface="Lato"/>
                <a:ea typeface="Lato"/>
                <a:cs typeface="Lato"/>
                <a:sym typeface="Lato"/>
              </a:rPr>
              <a:t>)</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Postpartum Anxiety (</a:t>
            </a:r>
            <a:r>
              <a:rPr lang="en-US" sz="4100" b="1" i="0" u="none" strike="noStrike" cap="none">
                <a:solidFill>
                  <a:srgbClr val="5190BB"/>
                </a:solidFill>
                <a:latin typeface="Lato"/>
                <a:ea typeface="Lato"/>
                <a:cs typeface="Lato"/>
                <a:sym typeface="Lato"/>
              </a:rPr>
              <a:t>PPA</a:t>
            </a:r>
            <a:r>
              <a:rPr lang="en-US" sz="4100" b="0" i="0" u="none" strike="noStrike" cap="none">
                <a:solidFill>
                  <a:schemeClr val="dk1"/>
                </a:solidFill>
                <a:latin typeface="Lato"/>
                <a:ea typeface="Lato"/>
                <a:cs typeface="Lato"/>
                <a:sym typeface="Lato"/>
              </a:rPr>
              <a:t>)</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Panic Disorder</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Obsessive-Compulsive Disorder (</a:t>
            </a:r>
            <a:r>
              <a:rPr lang="en-US" sz="4100" b="1" i="0" u="none" strike="noStrike" cap="none">
                <a:solidFill>
                  <a:srgbClr val="5190BB"/>
                </a:solidFill>
                <a:latin typeface="Lato"/>
                <a:ea typeface="Lato"/>
                <a:cs typeface="Lato"/>
                <a:sym typeface="Lato"/>
              </a:rPr>
              <a:t>OCD</a:t>
            </a:r>
            <a:r>
              <a:rPr lang="en-US" sz="4100" b="0" i="0" u="none" strike="noStrike" cap="none">
                <a:solidFill>
                  <a:schemeClr val="dk1"/>
                </a:solidFill>
                <a:latin typeface="Lato"/>
                <a:ea typeface="Lato"/>
                <a:cs typeface="Lato"/>
                <a:sym typeface="Lato"/>
              </a:rPr>
              <a:t>)</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Postpartum Post-Traumatic Stress Disorder </a:t>
            </a:r>
            <a:r>
              <a:rPr lang="en-US" sz="4100" b="1" i="0" u="none" strike="noStrike" cap="none">
                <a:solidFill>
                  <a:schemeClr val="dk1"/>
                </a:solidFill>
                <a:latin typeface="Lato"/>
                <a:ea typeface="Lato"/>
                <a:cs typeface="Lato"/>
                <a:sym typeface="Lato"/>
              </a:rPr>
              <a:t>(</a:t>
            </a:r>
            <a:r>
              <a:rPr lang="en-US" sz="4100" b="1" i="0" u="none" strike="noStrike" cap="none">
                <a:solidFill>
                  <a:srgbClr val="5190BB"/>
                </a:solidFill>
                <a:latin typeface="Lato"/>
                <a:ea typeface="Lato"/>
                <a:cs typeface="Lato"/>
                <a:sym typeface="Lato"/>
              </a:rPr>
              <a:t>PTSD</a:t>
            </a:r>
            <a:r>
              <a:rPr lang="en-US" sz="4100" b="1" i="0" u="none" strike="noStrike" cap="none">
                <a:solidFill>
                  <a:schemeClr val="dk1"/>
                </a:solidFill>
                <a:latin typeface="Lato"/>
                <a:ea typeface="Lato"/>
                <a:cs typeface="Lato"/>
                <a:sym typeface="Lato"/>
              </a:rPr>
              <a:t>)</a:t>
            </a:r>
            <a:endParaRPr sz="4100" b="0" i="0" u="none" strike="noStrike" cap="none">
              <a:solidFill>
                <a:schemeClr val="dk1"/>
              </a:solidFill>
              <a:latin typeface="Lato"/>
              <a:ea typeface="Lato"/>
              <a:cs typeface="Lato"/>
              <a:sym typeface="Lato"/>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Bipolar Disorder</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Perinatal Psychosis (</a:t>
            </a:r>
            <a:r>
              <a:rPr lang="en-US" sz="4100" b="1" i="0" u="none" strike="noStrike" cap="none">
                <a:solidFill>
                  <a:srgbClr val="5190BB"/>
                </a:solidFill>
                <a:latin typeface="Lato"/>
                <a:ea typeface="Lato"/>
                <a:cs typeface="Lato"/>
                <a:sym typeface="Lato"/>
              </a:rPr>
              <a:t>PPP</a:t>
            </a:r>
            <a:r>
              <a:rPr lang="en-US" sz="4100" b="0" i="0" u="none" strike="noStrike" cap="none">
                <a:solidFill>
                  <a:schemeClr val="dk1"/>
                </a:solidFill>
                <a:latin typeface="Lato"/>
                <a:ea typeface="Lato"/>
                <a:cs typeface="Lato"/>
                <a:sym typeface="Lato"/>
              </a:rPr>
              <a:t>)</a:t>
            </a:r>
            <a:endParaRPr sz="2100" b="0" i="0" u="none" strike="noStrike" cap="none">
              <a:solidFill>
                <a:srgbClr val="000000"/>
              </a:solidFill>
              <a:latin typeface="Arial"/>
              <a:ea typeface="Arial"/>
              <a:cs typeface="Arial"/>
              <a:sym typeface="Arial"/>
            </a:endParaRPr>
          </a:p>
          <a:p>
            <a:pPr marL="685800" marR="0" lvl="0" indent="-431800" algn="l" rtl="0">
              <a:lnSpc>
                <a:spcPct val="100000"/>
              </a:lnSpc>
              <a:spcBef>
                <a:spcPts val="0"/>
              </a:spcBef>
              <a:spcAft>
                <a:spcPts val="0"/>
              </a:spcAft>
              <a:buClr>
                <a:schemeClr val="dk1"/>
              </a:buClr>
              <a:buSzPts val="4100"/>
              <a:buFont typeface="Arial"/>
              <a:buNone/>
            </a:pPr>
            <a:endParaRPr sz="4100" b="0" i="0" u="none" strike="noStrike" cap="none">
              <a:solidFill>
                <a:schemeClr val="dk1"/>
              </a:solidFill>
              <a:latin typeface="Lato"/>
              <a:ea typeface="Lato"/>
              <a:cs typeface="Lato"/>
              <a:sym typeface="Lato"/>
            </a:endParaRPr>
          </a:p>
        </p:txBody>
      </p:sp>
    </p:spTree>
    <p:extLst>
      <p:ext uri="{BB962C8B-B14F-4D97-AF65-F5344CB8AC3E}">
        <p14:creationId xmlns:p14="http://schemas.microsoft.com/office/powerpoint/2010/main" val="3550272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g307fe44a450_0_506"/>
          <p:cNvPicPr preferRelativeResize="0"/>
          <p:nvPr/>
        </p:nvPicPr>
        <p:blipFill rotWithShape="1">
          <a:blip r:embed="rId3">
            <a:alphaModFix/>
          </a:blip>
          <a:srcRect l="2874" t="3139" b="70341"/>
          <a:stretch/>
        </p:blipFill>
        <p:spPr>
          <a:xfrm>
            <a:off x="2019413" y="1631363"/>
            <a:ext cx="14580371" cy="2357211"/>
          </a:xfrm>
          <a:prstGeom prst="rect">
            <a:avLst/>
          </a:prstGeom>
          <a:noFill/>
          <a:ln>
            <a:noFill/>
          </a:ln>
        </p:spPr>
      </p:pic>
      <p:sp>
        <p:nvSpPr>
          <p:cNvPr id="275" name="Google Shape;275;g307fe44a450_0_506"/>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76" name="Google Shape;276;g307fe44a450_0_506"/>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277" name="Google Shape;277;g307fe44a450_0_506"/>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278" name="Google Shape;278;g307fe44a450_0_506"/>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SYMPTOMS</a:t>
            </a:r>
            <a:endParaRPr sz="2100" b="0" i="0" u="none" strike="noStrike" cap="none">
              <a:solidFill>
                <a:srgbClr val="000000"/>
              </a:solidFill>
              <a:latin typeface="Arial"/>
              <a:ea typeface="Arial"/>
              <a:cs typeface="Arial"/>
              <a:sym typeface="Arial"/>
            </a:endParaRPr>
          </a:p>
        </p:txBody>
      </p:sp>
      <p:cxnSp>
        <p:nvCxnSpPr>
          <p:cNvPr id="279" name="Google Shape;279;g307fe44a450_0_506"/>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80" name="Google Shape;280;g307fe44a450_0_506"/>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
        <p:nvSpPr>
          <p:cNvPr id="281" name="Google Shape;281;g307fe44a450_0_506"/>
          <p:cNvSpPr txBox="1"/>
          <p:nvPr/>
        </p:nvSpPr>
        <p:spPr>
          <a:xfrm>
            <a:off x="1240129" y="3988590"/>
            <a:ext cx="15795600" cy="5818200"/>
          </a:xfrm>
          <a:prstGeom prst="rect">
            <a:avLst/>
          </a:prstGeom>
          <a:noFill/>
          <a:ln>
            <a:noFill/>
          </a:ln>
        </p:spPr>
        <p:txBody>
          <a:bodyPr spcFirstLastPara="1" wrap="square" lIns="137150" tIns="68550" rIns="137150" bIns="68550" anchor="t" anchorCtr="0">
            <a:spAutoFit/>
          </a:bodyPr>
          <a:lstStyle/>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Feelings of guilt, shame or hopelessness</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Feelings of anger, irritability and rage</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Lack of interest in or difficulty bonding with baby</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Disturbances in appetite and/or sleep</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Crying and sadness, constant worry or racing thoughts</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Having scary and unwanted thoughts</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Lack of interest or pleasure in things you used to enjoy</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Dizziness, hot flashes, and/or nausea</a:t>
            </a:r>
            <a:endParaRPr sz="2100" b="0" i="0" u="none" strike="noStrike" cap="none">
              <a:solidFill>
                <a:srgbClr val="000000"/>
              </a:solidFill>
              <a:latin typeface="Arial"/>
              <a:ea typeface="Arial"/>
              <a:cs typeface="Arial"/>
              <a:sym typeface="Arial"/>
            </a:endParaRPr>
          </a:p>
          <a:p>
            <a:pPr marL="685800" marR="0" lvl="0" indent="-692150" algn="l" rtl="0">
              <a:lnSpc>
                <a:spcPct val="100000"/>
              </a:lnSpc>
              <a:spcBef>
                <a:spcPts val="0"/>
              </a:spcBef>
              <a:spcAft>
                <a:spcPts val="0"/>
              </a:spcAft>
              <a:buClr>
                <a:schemeClr val="dk1"/>
              </a:buClr>
              <a:buSzPts val="4100"/>
              <a:buFont typeface="Arial"/>
              <a:buChar char="•"/>
            </a:pPr>
            <a:r>
              <a:rPr lang="en-US" sz="4100" b="0" i="0" u="none" strike="noStrike" cap="none">
                <a:solidFill>
                  <a:schemeClr val="dk1"/>
                </a:solidFill>
                <a:latin typeface="Lato"/>
                <a:ea typeface="Lato"/>
                <a:cs typeface="Lato"/>
                <a:sym typeface="Lato"/>
              </a:rPr>
              <a:t>Possible thoughts of harming yourself or others</a:t>
            </a:r>
            <a:endParaRPr sz="2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46874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07fe44a450_0_518"/>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88" name="Google Shape;288;g307fe44a450_0_518"/>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289" name="Google Shape;289;g307fe44a450_0_518"/>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290" name="Google Shape;290;g307fe44a450_0_518"/>
          <p:cNvSpPr txBox="1"/>
          <p:nvPr/>
        </p:nvSpPr>
        <p:spPr>
          <a:xfrm>
            <a:off x="1091199" y="409863"/>
            <a:ext cx="111516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WHO IS IMPACTED?</a:t>
            </a:r>
            <a:endParaRPr sz="2100" b="0" i="0" u="none" strike="noStrike" cap="none">
              <a:solidFill>
                <a:srgbClr val="000000"/>
              </a:solidFill>
              <a:latin typeface="Arial"/>
              <a:ea typeface="Arial"/>
              <a:cs typeface="Arial"/>
              <a:sym typeface="Arial"/>
            </a:endParaRPr>
          </a:p>
        </p:txBody>
      </p:sp>
      <p:cxnSp>
        <p:nvCxnSpPr>
          <p:cNvPr id="291" name="Google Shape;291;g307fe44a450_0_518"/>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292" name="Google Shape;292;g307fe44a450_0_518"/>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
        <p:nvSpPr>
          <p:cNvPr id="293" name="Google Shape;293;g307fe44a450_0_518"/>
          <p:cNvSpPr txBox="1"/>
          <p:nvPr/>
        </p:nvSpPr>
        <p:spPr>
          <a:xfrm>
            <a:off x="1307232" y="8499132"/>
            <a:ext cx="15418800" cy="6003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pic>
        <p:nvPicPr>
          <p:cNvPr id="294" name="Google Shape;294;g307fe44a450_0_518"/>
          <p:cNvPicPr preferRelativeResize="0"/>
          <p:nvPr/>
        </p:nvPicPr>
        <p:blipFill rotWithShape="1">
          <a:blip r:embed="rId5">
            <a:alphaModFix/>
          </a:blip>
          <a:srcRect l="58701" t="8824" r="4526" b="26479"/>
          <a:stretch/>
        </p:blipFill>
        <p:spPr>
          <a:xfrm>
            <a:off x="10821373" y="1434375"/>
            <a:ext cx="6144302" cy="6080476"/>
          </a:xfrm>
          <a:prstGeom prst="rect">
            <a:avLst/>
          </a:prstGeom>
          <a:noFill/>
          <a:ln>
            <a:noFill/>
          </a:ln>
        </p:spPr>
      </p:pic>
      <p:sp>
        <p:nvSpPr>
          <p:cNvPr id="295" name="Google Shape;295;g307fe44a450_0_518"/>
          <p:cNvSpPr txBox="1"/>
          <p:nvPr/>
        </p:nvSpPr>
        <p:spPr>
          <a:xfrm>
            <a:off x="1269188" y="1636575"/>
            <a:ext cx="9552300" cy="75987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Mothers,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Fathers,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Same-sex partners,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Adoptive parents,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Grandparents,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Caregivers.</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It’s important to check on </a:t>
            </a:r>
            <a:r>
              <a:rPr lang="en-US" sz="4100" b="1" i="0" u="none" strike="noStrike" cap="none">
                <a:solidFill>
                  <a:schemeClr val="dk1"/>
                </a:solidFill>
                <a:latin typeface="Lato"/>
                <a:ea typeface="Lato"/>
                <a:cs typeface="Lato"/>
                <a:sym typeface="Lato"/>
              </a:rPr>
              <a:t>ALL</a:t>
            </a:r>
            <a:r>
              <a:rPr lang="en-US" sz="4100" b="0" i="0" u="none" strike="noStrike" cap="none">
                <a:solidFill>
                  <a:schemeClr val="dk1"/>
                </a:solidFill>
                <a:latin typeface="Lato"/>
                <a:ea typeface="Lato"/>
                <a:cs typeface="Lato"/>
                <a:sym typeface="Lato"/>
              </a:rPr>
              <a:t> family members. </a:t>
            </a: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endParaRPr sz="41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dk1"/>
                </a:solidFill>
                <a:latin typeface="Lato"/>
                <a:ea typeface="Lato"/>
                <a:cs typeface="Lato"/>
                <a:sym typeface="Lato"/>
              </a:rPr>
              <a:t>Any of the above can experience Perinatal Mental Health Conditions!</a:t>
            </a:r>
            <a:endParaRPr sz="6300" b="0" i="0" u="none" strike="noStrike" cap="none">
              <a:solidFill>
                <a:schemeClr val="dk1"/>
              </a:solidFill>
              <a:latin typeface="Lato"/>
              <a:ea typeface="Lato"/>
              <a:cs typeface="Lato"/>
              <a:sym typeface="Lato"/>
            </a:endParaRPr>
          </a:p>
        </p:txBody>
      </p:sp>
    </p:spTree>
    <p:extLst>
      <p:ext uri="{BB962C8B-B14F-4D97-AF65-F5344CB8AC3E}">
        <p14:creationId xmlns:p14="http://schemas.microsoft.com/office/powerpoint/2010/main" val="3336196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07fe44a450_0_531"/>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01" name="Google Shape;301;g307fe44a450_0_531"/>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02" name="Google Shape;302;g307fe44a450_0_531"/>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03" name="Google Shape;303;g307fe44a450_0_531"/>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RISK FACTORS</a:t>
            </a:r>
            <a:endParaRPr sz="5400" b="1" i="0" u="none" strike="noStrike" cap="none">
              <a:solidFill>
                <a:srgbClr val="000000"/>
              </a:solidFill>
              <a:latin typeface="Lato Black"/>
              <a:ea typeface="Lato Black"/>
              <a:cs typeface="Lato Black"/>
              <a:sym typeface="Lato Black"/>
            </a:endParaRPr>
          </a:p>
        </p:txBody>
      </p:sp>
      <p:sp>
        <p:nvSpPr>
          <p:cNvPr id="304" name="Google Shape;304;g307fe44a450_0_531"/>
          <p:cNvSpPr txBox="1"/>
          <p:nvPr/>
        </p:nvSpPr>
        <p:spPr>
          <a:xfrm>
            <a:off x="1402124" y="2019476"/>
            <a:ext cx="11163600" cy="5679600"/>
          </a:xfrm>
          <a:prstGeom prst="rect">
            <a:avLst/>
          </a:prstGeom>
          <a:noFill/>
          <a:ln>
            <a:noFill/>
          </a:ln>
        </p:spPr>
        <p:txBody>
          <a:bodyPr spcFirstLastPara="1" wrap="square" lIns="137150" tIns="68550" rIns="137150" bIns="68550" anchor="t" anchorCtr="0">
            <a:spAutoFit/>
          </a:bodyPr>
          <a:lstStyle/>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Personal or family </a:t>
            </a:r>
            <a:r>
              <a:rPr lang="en-US" sz="4500" b="1" i="0" u="none" strike="noStrike" cap="none">
                <a:solidFill>
                  <a:srgbClr val="5190BB"/>
                </a:solidFill>
                <a:latin typeface="Lato Black"/>
                <a:ea typeface="Lato Black"/>
                <a:cs typeface="Lato Black"/>
                <a:sym typeface="Lato Black"/>
              </a:rPr>
              <a:t>history</a:t>
            </a:r>
            <a:r>
              <a:rPr lang="en-US" sz="4500" b="0" i="0" u="none" strike="noStrike" cap="none">
                <a:solidFill>
                  <a:schemeClr val="dk1"/>
                </a:solidFill>
                <a:latin typeface="Lato"/>
                <a:ea typeface="Lato"/>
                <a:cs typeface="Lato"/>
                <a:sym typeface="Lato"/>
              </a:rPr>
              <a:t> of depression, anxiety, or PPD </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Pregnancy or delivery </a:t>
            </a:r>
            <a:r>
              <a:rPr lang="en-US" sz="4500" b="1" i="0" u="none" strike="noStrike" cap="none">
                <a:solidFill>
                  <a:srgbClr val="5190BB"/>
                </a:solidFill>
                <a:latin typeface="Lato Black"/>
                <a:ea typeface="Lato Black"/>
                <a:cs typeface="Lato Black"/>
                <a:sym typeface="Lato Black"/>
              </a:rPr>
              <a:t>complications</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Miscarriage or infant </a:t>
            </a:r>
            <a:r>
              <a:rPr lang="en-US" sz="4500" b="1" i="0" u="none" strike="noStrike" cap="none">
                <a:solidFill>
                  <a:srgbClr val="5190BB"/>
                </a:solidFill>
                <a:latin typeface="Lato Black"/>
                <a:ea typeface="Lato Black"/>
                <a:cs typeface="Lato Black"/>
                <a:sym typeface="Lato Black"/>
              </a:rPr>
              <a:t>loss</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Baby in the </a:t>
            </a:r>
            <a:r>
              <a:rPr lang="en-US" sz="4500" b="0" i="0" u="none" strike="noStrike" cap="none">
                <a:solidFill>
                  <a:srgbClr val="5190BB"/>
                </a:solidFill>
                <a:latin typeface="Lato Black"/>
                <a:ea typeface="Lato Black"/>
                <a:cs typeface="Lato Black"/>
                <a:sym typeface="Lato Black"/>
              </a:rPr>
              <a:t>NICU</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Fertility</a:t>
            </a:r>
            <a:r>
              <a:rPr lang="en-US" sz="4500" b="0" i="0" u="none" strike="noStrike" cap="none">
                <a:solidFill>
                  <a:schemeClr val="dk1"/>
                </a:solidFill>
                <a:latin typeface="Lato"/>
                <a:ea typeface="Lato"/>
                <a:cs typeface="Lato"/>
                <a:sym typeface="Lato"/>
              </a:rPr>
              <a:t> challenges</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Baby </a:t>
            </a:r>
            <a:r>
              <a:rPr lang="en-US" sz="4500" b="1" i="0" u="none" strike="noStrike" cap="none">
                <a:solidFill>
                  <a:srgbClr val="5190BB"/>
                </a:solidFill>
                <a:latin typeface="Lato Black"/>
                <a:ea typeface="Lato Black"/>
                <a:cs typeface="Lato Black"/>
                <a:sym typeface="Lato Black"/>
              </a:rPr>
              <a:t>feeding</a:t>
            </a:r>
            <a:r>
              <a:rPr lang="en-US" sz="4500" b="0" i="0" u="none" strike="noStrike" cap="none">
                <a:solidFill>
                  <a:schemeClr val="dk1"/>
                </a:solidFill>
                <a:latin typeface="Lato"/>
                <a:ea typeface="Lato"/>
                <a:cs typeface="Lato"/>
                <a:sym typeface="Lato"/>
              </a:rPr>
              <a:t> complications</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Abrupt</a:t>
            </a:r>
            <a:r>
              <a:rPr lang="en-US" sz="4500" b="0" i="0" u="none" strike="noStrike" cap="none">
                <a:solidFill>
                  <a:schemeClr val="dk1"/>
                </a:solidFill>
                <a:latin typeface="Lato"/>
                <a:ea typeface="Lato"/>
                <a:cs typeface="Lato"/>
                <a:sym typeface="Lato"/>
              </a:rPr>
              <a:t> discontinuation of </a:t>
            </a:r>
            <a:r>
              <a:rPr lang="en-US" sz="4500">
                <a:solidFill>
                  <a:schemeClr val="dk1"/>
                </a:solidFill>
                <a:latin typeface="Lato"/>
                <a:ea typeface="Lato"/>
                <a:cs typeface="Lato"/>
                <a:sym typeface="Lato"/>
              </a:rPr>
              <a:t>lactation</a:t>
            </a:r>
            <a:endParaRPr sz="4500" b="0" i="0" u="none" strike="noStrike" cap="none">
              <a:solidFill>
                <a:schemeClr val="dk1"/>
              </a:solidFill>
              <a:latin typeface="Lato"/>
              <a:ea typeface="Lato"/>
              <a:cs typeface="Lato"/>
              <a:sym typeface="Lato"/>
            </a:endParaRPr>
          </a:p>
        </p:txBody>
      </p:sp>
      <p:pic>
        <p:nvPicPr>
          <p:cNvPr id="305" name="Google Shape;305;g307fe44a450_0_531"/>
          <p:cNvPicPr preferRelativeResize="0"/>
          <p:nvPr/>
        </p:nvPicPr>
        <p:blipFill rotWithShape="1">
          <a:blip r:embed="rId4">
            <a:alphaModFix/>
          </a:blip>
          <a:srcRect r="26035"/>
          <a:stretch/>
        </p:blipFill>
        <p:spPr>
          <a:xfrm>
            <a:off x="12407433" y="2019476"/>
            <a:ext cx="4926979" cy="6661586"/>
          </a:xfrm>
          <a:prstGeom prst="rect">
            <a:avLst/>
          </a:prstGeom>
          <a:noFill/>
          <a:ln>
            <a:noFill/>
          </a:ln>
        </p:spPr>
      </p:pic>
      <p:cxnSp>
        <p:nvCxnSpPr>
          <p:cNvPr id="306" name="Google Shape;306;g307fe44a450_0_531"/>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307" name="Google Shape;307;g307fe44a450_0_531"/>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Tree>
    <p:extLst>
      <p:ext uri="{BB962C8B-B14F-4D97-AF65-F5344CB8AC3E}">
        <p14:creationId xmlns:p14="http://schemas.microsoft.com/office/powerpoint/2010/main" val="3165728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307fe44a450_0_542"/>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13" name="Google Shape;313;g307fe44a450_0_542"/>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14" name="Google Shape;314;g307fe44a450_0_542"/>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15" name="Google Shape;315;g307fe44a450_0_542"/>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RISK FACTORS continued…</a:t>
            </a:r>
            <a:endParaRPr sz="5400" b="1" i="0" u="none" strike="noStrike" cap="none">
              <a:solidFill>
                <a:srgbClr val="000000"/>
              </a:solidFill>
              <a:latin typeface="Lato Black"/>
              <a:ea typeface="Lato Black"/>
              <a:cs typeface="Lato Black"/>
              <a:sym typeface="Lato Black"/>
            </a:endParaRPr>
          </a:p>
        </p:txBody>
      </p:sp>
      <p:sp>
        <p:nvSpPr>
          <p:cNvPr id="316" name="Google Shape;316;g307fe44a450_0_542"/>
          <p:cNvSpPr txBox="1"/>
          <p:nvPr/>
        </p:nvSpPr>
        <p:spPr>
          <a:xfrm>
            <a:off x="1402124" y="2019476"/>
            <a:ext cx="11362500" cy="6372300"/>
          </a:xfrm>
          <a:prstGeom prst="rect">
            <a:avLst/>
          </a:prstGeom>
          <a:noFill/>
          <a:ln>
            <a:noFill/>
          </a:ln>
        </p:spPr>
        <p:txBody>
          <a:bodyPr spcFirstLastPara="1" wrap="square" lIns="137150" tIns="68550" rIns="137150" bIns="68550" anchor="t" anchorCtr="0">
            <a:spAutoFit/>
          </a:bodyPr>
          <a:lstStyle/>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Sensitive to </a:t>
            </a:r>
            <a:r>
              <a:rPr lang="en-US" sz="4500" b="1" i="0" u="none" strike="noStrike" cap="none">
                <a:solidFill>
                  <a:srgbClr val="5190BB"/>
                </a:solidFill>
                <a:latin typeface="Lato Black"/>
                <a:ea typeface="Lato Black"/>
                <a:cs typeface="Lato Black"/>
                <a:sym typeface="Lato Black"/>
              </a:rPr>
              <a:t>hormonal</a:t>
            </a:r>
            <a:r>
              <a:rPr lang="en-US" sz="4500" b="0" i="0" u="none" strike="noStrike" cap="none">
                <a:solidFill>
                  <a:schemeClr val="dk1"/>
                </a:solidFill>
                <a:latin typeface="Lato"/>
                <a:ea typeface="Lato"/>
                <a:cs typeface="Lato"/>
                <a:sym typeface="Lato"/>
              </a:rPr>
              <a:t> changes</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Having </a:t>
            </a:r>
            <a:r>
              <a:rPr lang="en-US" sz="4500" b="1" i="0" u="none" strike="noStrike" cap="none">
                <a:solidFill>
                  <a:srgbClr val="5190BB"/>
                </a:solidFill>
                <a:latin typeface="Lato Black"/>
                <a:ea typeface="Lato Black"/>
                <a:cs typeface="Lato Black"/>
                <a:sym typeface="Lato Black"/>
              </a:rPr>
              <a:t>twins</a:t>
            </a:r>
            <a:r>
              <a:rPr lang="en-US" sz="4500" b="0" i="0" u="none" strike="noStrike" cap="none">
                <a:solidFill>
                  <a:schemeClr val="dk1"/>
                </a:solidFill>
                <a:latin typeface="Lato"/>
                <a:ea typeface="Lato"/>
                <a:cs typeface="Lato"/>
                <a:sym typeface="Lato"/>
              </a:rPr>
              <a:t> or </a:t>
            </a:r>
            <a:r>
              <a:rPr lang="en-US" sz="4500" b="1" i="0" u="none" strike="noStrike" cap="none">
                <a:solidFill>
                  <a:srgbClr val="5190BB"/>
                </a:solidFill>
                <a:latin typeface="Lato Black"/>
                <a:ea typeface="Lato Black"/>
                <a:cs typeface="Lato Black"/>
                <a:sym typeface="Lato Black"/>
              </a:rPr>
              <a:t>multiples</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Lack</a:t>
            </a:r>
            <a:r>
              <a:rPr lang="en-US" sz="4500" b="1" i="0" u="none" strike="noStrike" cap="none">
                <a:solidFill>
                  <a:schemeClr val="dk1"/>
                </a:solidFill>
                <a:latin typeface="Lato Black"/>
                <a:ea typeface="Lato Black"/>
                <a:cs typeface="Lato Black"/>
                <a:sym typeface="Lato Black"/>
              </a:rPr>
              <a:t> </a:t>
            </a:r>
            <a:r>
              <a:rPr lang="en-US" sz="4500" b="0" i="0" u="none" strike="noStrike" cap="none">
                <a:solidFill>
                  <a:schemeClr val="dk1"/>
                </a:solidFill>
                <a:latin typeface="Lato"/>
                <a:ea typeface="Lato"/>
                <a:cs typeface="Lato"/>
                <a:sym typeface="Lato"/>
              </a:rPr>
              <a:t>of support from family or friends</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Financial</a:t>
            </a:r>
            <a:r>
              <a:rPr lang="en-US" sz="4500" b="0" i="0" u="none" strike="noStrike" cap="none">
                <a:solidFill>
                  <a:schemeClr val="dk1"/>
                </a:solidFill>
                <a:latin typeface="Lato"/>
                <a:ea typeface="Lato"/>
                <a:cs typeface="Lato"/>
                <a:sym typeface="Lato"/>
              </a:rPr>
              <a:t> stress or poverty</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0" i="0" u="none" strike="noStrike" cap="none">
                <a:solidFill>
                  <a:schemeClr val="dk1"/>
                </a:solidFill>
                <a:latin typeface="Lato"/>
                <a:ea typeface="Lato"/>
                <a:cs typeface="Lato"/>
                <a:sym typeface="Lato"/>
              </a:rPr>
              <a:t>Marital or relationship </a:t>
            </a:r>
            <a:r>
              <a:rPr lang="en-US" sz="4500" b="1" i="0" u="none" strike="noStrike" cap="none">
                <a:solidFill>
                  <a:srgbClr val="5190BB"/>
                </a:solidFill>
                <a:latin typeface="Lato Black"/>
                <a:ea typeface="Lato Black"/>
                <a:cs typeface="Lato Black"/>
                <a:sym typeface="Lato Black"/>
              </a:rPr>
              <a:t>stress</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Loss</a:t>
            </a:r>
            <a:r>
              <a:rPr lang="en-US" sz="4500" b="0" i="0" u="none" strike="noStrike" cap="none">
                <a:solidFill>
                  <a:schemeClr val="dk1"/>
                </a:solidFill>
                <a:latin typeface="Lato"/>
                <a:ea typeface="Lato"/>
                <a:cs typeface="Lato"/>
                <a:sym typeface="Lato"/>
              </a:rPr>
              <a:t> of a loved one, a recent </a:t>
            </a:r>
            <a:r>
              <a:rPr lang="en-US" sz="4500" b="1" i="0" u="none" strike="noStrike" cap="none">
                <a:solidFill>
                  <a:srgbClr val="5190BB"/>
                </a:solidFill>
                <a:latin typeface="Lato Black"/>
                <a:ea typeface="Lato Black"/>
                <a:cs typeface="Lato Black"/>
                <a:sym typeface="Lato Black"/>
              </a:rPr>
              <a:t>move</a:t>
            </a:r>
            <a:r>
              <a:rPr lang="en-US" sz="4500" b="0" i="0" u="none" strike="noStrike" cap="none">
                <a:solidFill>
                  <a:schemeClr val="dk1"/>
                </a:solidFill>
                <a:latin typeface="Lato"/>
                <a:ea typeface="Lato"/>
                <a:cs typeface="Lato"/>
                <a:sym typeface="Lato"/>
              </a:rPr>
              <a:t>, or sudden job </a:t>
            </a:r>
            <a:r>
              <a:rPr lang="en-US" sz="4500" b="1" i="0" u="none" strike="noStrike" cap="none">
                <a:solidFill>
                  <a:srgbClr val="5190BB"/>
                </a:solidFill>
                <a:latin typeface="Lato Black"/>
                <a:ea typeface="Lato Black"/>
                <a:cs typeface="Lato Black"/>
                <a:sym typeface="Lato Black"/>
              </a:rPr>
              <a:t>loss</a:t>
            </a:r>
            <a:endParaRPr sz="2100" b="0" i="0" u="none" strike="noStrike" cap="none">
              <a:solidFill>
                <a:srgbClr val="5190BB"/>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Away</a:t>
            </a:r>
            <a:r>
              <a:rPr lang="en-US" sz="4500" b="0" i="0" u="none" strike="noStrike" cap="none">
                <a:solidFill>
                  <a:schemeClr val="dk1"/>
                </a:solidFill>
                <a:latin typeface="Lato"/>
                <a:ea typeface="Lato"/>
                <a:cs typeface="Lato"/>
                <a:sym typeface="Lato"/>
              </a:rPr>
              <a:t> from home country</a:t>
            </a:r>
            <a:endParaRPr sz="2100" b="0" i="0" u="none" strike="noStrike" cap="none">
              <a:solidFill>
                <a:srgbClr val="000000"/>
              </a:solidFill>
              <a:latin typeface="Arial"/>
              <a:ea typeface="Arial"/>
              <a:cs typeface="Arial"/>
              <a:sym typeface="Arial"/>
            </a:endParaRPr>
          </a:p>
          <a:p>
            <a:pPr marL="520700" marR="0" lvl="0" indent="-514350" algn="l" rtl="0">
              <a:lnSpc>
                <a:spcPct val="100000"/>
              </a:lnSpc>
              <a:spcBef>
                <a:spcPts val="0"/>
              </a:spcBef>
              <a:spcAft>
                <a:spcPts val="0"/>
              </a:spcAft>
              <a:buClr>
                <a:schemeClr val="dk1"/>
              </a:buClr>
              <a:buSzPts val="4500"/>
              <a:buFont typeface="Arial"/>
              <a:buChar char="•"/>
            </a:pPr>
            <a:r>
              <a:rPr lang="en-US" sz="4500" b="1" i="0" u="none" strike="noStrike" cap="none">
                <a:solidFill>
                  <a:srgbClr val="5190BB"/>
                </a:solidFill>
                <a:latin typeface="Lato Black"/>
                <a:ea typeface="Lato Black"/>
                <a:cs typeface="Lato Black"/>
                <a:sym typeface="Lato Black"/>
              </a:rPr>
              <a:t>Perfectionism</a:t>
            </a:r>
            <a:r>
              <a:rPr lang="en-US" sz="4500" b="0" i="0" u="none" strike="noStrike" cap="none">
                <a:solidFill>
                  <a:schemeClr val="dk1"/>
                </a:solidFill>
                <a:latin typeface="Lato"/>
                <a:ea typeface="Lato"/>
                <a:cs typeface="Lato"/>
                <a:sym typeface="Lato"/>
              </a:rPr>
              <a:t>, unrealistic expectations</a:t>
            </a:r>
            <a:endParaRPr sz="4500" b="0" i="0" u="none" strike="noStrike" cap="none">
              <a:solidFill>
                <a:schemeClr val="dk1"/>
              </a:solidFill>
              <a:latin typeface="Lato"/>
              <a:ea typeface="Lato"/>
              <a:cs typeface="Lato"/>
              <a:sym typeface="Lato"/>
            </a:endParaRPr>
          </a:p>
        </p:txBody>
      </p:sp>
      <p:cxnSp>
        <p:nvCxnSpPr>
          <p:cNvPr id="317" name="Google Shape;317;g307fe44a450_0_542"/>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pic>
        <p:nvPicPr>
          <p:cNvPr id="318" name="Google Shape;318;g307fe44a450_0_542"/>
          <p:cNvPicPr preferRelativeResize="0"/>
          <p:nvPr/>
        </p:nvPicPr>
        <p:blipFill rotWithShape="1">
          <a:blip r:embed="rId4">
            <a:alphaModFix/>
          </a:blip>
          <a:srcRect l="24862"/>
          <a:stretch/>
        </p:blipFill>
        <p:spPr>
          <a:xfrm>
            <a:off x="12202510" y="2019476"/>
            <a:ext cx="5131901" cy="6636857"/>
          </a:xfrm>
          <a:prstGeom prst="rect">
            <a:avLst/>
          </a:prstGeom>
          <a:noFill/>
          <a:ln>
            <a:noFill/>
          </a:ln>
        </p:spPr>
      </p:pic>
      <p:sp>
        <p:nvSpPr>
          <p:cNvPr id="319" name="Google Shape;319;g307fe44a450_0_542"/>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Tree>
    <p:extLst>
      <p:ext uri="{BB962C8B-B14F-4D97-AF65-F5344CB8AC3E}">
        <p14:creationId xmlns:p14="http://schemas.microsoft.com/office/powerpoint/2010/main" val="571263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07fe44a450_0_553"/>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26" name="Google Shape;326;g307fe44a450_0_553"/>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27" name="Google Shape;327;g307fe44a450_0_553"/>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28" name="Google Shape;328;g307fe44a450_0_553"/>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HELPFUL PRACTICES</a:t>
            </a:r>
            <a:endParaRPr sz="5400" b="1" i="0" u="none" strike="noStrike" cap="none">
              <a:solidFill>
                <a:srgbClr val="000000"/>
              </a:solidFill>
              <a:latin typeface="Lato Black"/>
              <a:ea typeface="Lato Black"/>
              <a:cs typeface="Lato Black"/>
              <a:sym typeface="Lato Black"/>
            </a:endParaRPr>
          </a:p>
        </p:txBody>
      </p:sp>
      <p:sp>
        <p:nvSpPr>
          <p:cNvPr id="329" name="Google Shape;329;g307fe44a450_0_553"/>
          <p:cNvSpPr txBox="1"/>
          <p:nvPr/>
        </p:nvSpPr>
        <p:spPr>
          <a:xfrm>
            <a:off x="1402125" y="2019488"/>
            <a:ext cx="15554400" cy="6788100"/>
          </a:xfrm>
          <a:prstGeom prst="rect">
            <a:avLst/>
          </a:prstGeom>
          <a:noFill/>
          <a:ln>
            <a:noFill/>
          </a:ln>
        </p:spPr>
        <p:txBody>
          <a:bodyPr spcFirstLastPara="1" wrap="square" lIns="137150" tIns="68550" rIns="137150" bIns="68550" anchor="t" anchorCtr="0">
            <a:spAutoFit/>
          </a:bodyPr>
          <a:lstStyle/>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Support</a:t>
            </a:r>
            <a:r>
              <a:rPr lang="en-US" sz="4800" b="0" i="0" u="none" strike="noStrike" cap="none">
                <a:solidFill>
                  <a:schemeClr val="dk1"/>
                </a:solidFill>
                <a:latin typeface="Lato"/>
                <a:ea typeface="Lato"/>
                <a:cs typeface="Lato"/>
                <a:sym typeface="Lato"/>
              </a:rPr>
              <a:t> from family, friends or a postpartum doula </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Help</a:t>
            </a:r>
            <a:r>
              <a:rPr lang="en-US" sz="4800" b="0" i="0" u="none" strike="noStrike" cap="none">
                <a:solidFill>
                  <a:schemeClr val="dk1"/>
                </a:solidFill>
                <a:latin typeface="Lato"/>
                <a:ea typeface="Lato"/>
                <a:cs typeface="Lato"/>
                <a:sym typeface="Lato"/>
              </a:rPr>
              <a:t> with baby and other children</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Increased </a:t>
            </a:r>
            <a:r>
              <a:rPr lang="en-US" sz="4800" b="1" i="0" u="none" strike="noStrike" cap="none">
                <a:solidFill>
                  <a:srgbClr val="5190BB"/>
                </a:solidFill>
                <a:latin typeface="Lato Black"/>
                <a:ea typeface="Lato Black"/>
                <a:cs typeface="Lato Black"/>
                <a:sym typeface="Lato Black"/>
              </a:rPr>
              <a:t>self-care</a:t>
            </a:r>
            <a:endParaRPr sz="2100" b="0" i="0" u="none" strike="noStrike" cap="none">
              <a:solidFill>
                <a:srgbClr val="5190BB"/>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Getting adequate </a:t>
            </a:r>
            <a:r>
              <a:rPr lang="en-US" sz="4800" b="1" i="0" u="none" strike="noStrike" cap="none">
                <a:solidFill>
                  <a:srgbClr val="5190BB"/>
                </a:solidFill>
                <a:latin typeface="Lato Black"/>
                <a:ea typeface="Lato Black"/>
                <a:cs typeface="Lato Black"/>
                <a:sym typeface="Lato Black"/>
              </a:rPr>
              <a:t>sleep</a:t>
            </a:r>
            <a:endParaRPr sz="2100" b="0" i="0" u="none" strike="noStrike" cap="none">
              <a:solidFill>
                <a:srgbClr val="5190BB"/>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Eating a </a:t>
            </a:r>
            <a:r>
              <a:rPr lang="en-US" sz="4800" b="1" i="0" u="none" strike="noStrike" cap="none">
                <a:solidFill>
                  <a:srgbClr val="5190BB"/>
                </a:solidFill>
                <a:latin typeface="Lato Black"/>
                <a:ea typeface="Lato Black"/>
                <a:cs typeface="Lato Black"/>
                <a:sym typeface="Lato Black"/>
              </a:rPr>
              <a:t>healthy</a:t>
            </a:r>
            <a:r>
              <a:rPr lang="en-US" sz="4800" b="0" i="0" u="none" strike="noStrike" cap="none">
                <a:solidFill>
                  <a:schemeClr val="dk1"/>
                </a:solidFill>
                <a:latin typeface="Lato"/>
                <a:ea typeface="Lato"/>
                <a:cs typeface="Lato"/>
                <a:sym typeface="Lato"/>
              </a:rPr>
              <a:t> diet</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Moving</a:t>
            </a:r>
            <a:r>
              <a:rPr lang="en-US" sz="4800" b="0" i="0" u="none" strike="noStrike" cap="none">
                <a:solidFill>
                  <a:schemeClr val="dk1"/>
                </a:solidFill>
                <a:latin typeface="Lato"/>
                <a:ea typeface="Lato"/>
                <a:cs typeface="Lato"/>
                <a:sym typeface="Lato"/>
              </a:rPr>
              <a:t> some each day</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Time </a:t>
            </a:r>
            <a:r>
              <a:rPr lang="en-US" sz="4800" b="1" i="0" u="none" strike="noStrike" cap="none">
                <a:solidFill>
                  <a:srgbClr val="5190BB"/>
                </a:solidFill>
                <a:latin typeface="Lato Black"/>
                <a:ea typeface="Lato Black"/>
                <a:cs typeface="Lato Black"/>
                <a:sym typeface="Lato Black"/>
              </a:rPr>
              <a:t>with</a:t>
            </a:r>
            <a:r>
              <a:rPr lang="en-US" sz="4800" b="0" i="0" u="none" strike="noStrike" cap="none">
                <a:solidFill>
                  <a:schemeClr val="dk1"/>
                </a:solidFill>
                <a:latin typeface="Lato"/>
                <a:ea typeface="Lato"/>
                <a:cs typeface="Lato"/>
                <a:sym typeface="Lato"/>
              </a:rPr>
              <a:t> spouse/partner/supportive friends</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Spiritual</a:t>
            </a:r>
            <a:r>
              <a:rPr lang="en-US" sz="4800" b="0" i="0" u="none" strike="noStrike" cap="none">
                <a:solidFill>
                  <a:schemeClr val="dk1"/>
                </a:solidFill>
                <a:latin typeface="Lato"/>
                <a:ea typeface="Lato"/>
                <a:cs typeface="Lato"/>
                <a:sym typeface="Lato"/>
              </a:rPr>
              <a:t> practice and support</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Don’t be afraid to ask for </a:t>
            </a:r>
            <a:r>
              <a:rPr lang="en-US" sz="4800" b="1" i="0" u="none" strike="noStrike" cap="none">
                <a:solidFill>
                  <a:srgbClr val="5190BB"/>
                </a:solidFill>
                <a:latin typeface="Lato"/>
                <a:ea typeface="Lato"/>
                <a:cs typeface="Lato"/>
                <a:sym typeface="Lato"/>
              </a:rPr>
              <a:t>help</a:t>
            </a:r>
            <a:endParaRPr sz="4800" b="1" i="0" u="none" strike="noStrike" cap="none">
              <a:solidFill>
                <a:srgbClr val="5190BB"/>
              </a:solidFill>
              <a:latin typeface="Lato"/>
              <a:ea typeface="Lato"/>
              <a:cs typeface="Lato"/>
              <a:sym typeface="Lato"/>
            </a:endParaRPr>
          </a:p>
        </p:txBody>
      </p:sp>
      <p:cxnSp>
        <p:nvCxnSpPr>
          <p:cNvPr id="330" name="Google Shape;330;g307fe44a450_0_553"/>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pic>
        <p:nvPicPr>
          <p:cNvPr id="331" name="Google Shape;331;g307fe44a450_0_553"/>
          <p:cNvPicPr preferRelativeResize="0"/>
          <p:nvPr/>
        </p:nvPicPr>
        <p:blipFill rotWithShape="1">
          <a:blip r:embed="rId4">
            <a:alphaModFix/>
          </a:blip>
          <a:srcRect t="49907"/>
          <a:stretch/>
        </p:blipFill>
        <p:spPr>
          <a:xfrm>
            <a:off x="11415252" y="3383670"/>
            <a:ext cx="6074017" cy="3042563"/>
          </a:xfrm>
          <a:prstGeom prst="rect">
            <a:avLst/>
          </a:prstGeom>
          <a:noFill/>
          <a:ln>
            <a:noFill/>
          </a:ln>
        </p:spPr>
      </p:pic>
      <p:sp>
        <p:nvSpPr>
          <p:cNvPr id="332" name="Google Shape;332;g307fe44a450_0_553"/>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5">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Tree>
    <p:extLst>
      <p:ext uri="{BB962C8B-B14F-4D97-AF65-F5344CB8AC3E}">
        <p14:creationId xmlns:p14="http://schemas.microsoft.com/office/powerpoint/2010/main" val="1008113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07fe44a450_0_565"/>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39" name="Google Shape;339;g307fe44a450_0_565"/>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40" name="Google Shape;340;g307fe44a450_0_565"/>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41" name="Google Shape;341;g307fe44a450_0_565"/>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TREATMENT OPTIONS</a:t>
            </a:r>
            <a:endParaRPr sz="2100" b="0" i="0" u="none" strike="noStrike" cap="none">
              <a:solidFill>
                <a:srgbClr val="000000"/>
              </a:solidFill>
              <a:latin typeface="Arial"/>
              <a:ea typeface="Arial"/>
              <a:cs typeface="Arial"/>
              <a:sym typeface="Arial"/>
            </a:endParaRPr>
          </a:p>
        </p:txBody>
      </p:sp>
      <p:sp>
        <p:nvSpPr>
          <p:cNvPr id="342" name="Google Shape;342;g307fe44a450_0_565"/>
          <p:cNvSpPr txBox="1"/>
          <p:nvPr/>
        </p:nvSpPr>
        <p:spPr>
          <a:xfrm>
            <a:off x="1230900" y="1993313"/>
            <a:ext cx="9774900" cy="4571400"/>
          </a:xfrm>
          <a:prstGeom prst="rect">
            <a:avLst/>
          </a:prstGeom>
          <a:noFill/>
          <a:ln>
            <a:noFill/>
          </a:ln>
        </p:spPr>
        <p:txBody>
          <a:bodyPr spcFirstLastPara="1" wrap="square" lIns="137150" tIns="68550" rIns="137150" bIns="68550" anchor="t" anchorCtr="0">
            <a:spAutoFit/>
          </a:bodyPr>
          <a:lstStyle/>
          <a:p>
            <a:pPr marL="685800" marR="0" lvl="0" indent="-685800" algn="l" rtl="0">
              <a:lnSpc>
                <a:spcPct val="100000"/>
              </a:lnSpc>
              <a:spcBef>
                <a:spcPts val="0"/>
              </a:spcBef>
              <a:spcAft>
                <a:spcPts val="0"/>
              </a:spcAft>
              <a:buClr>
                <a:schemeClr val="dk1"/>
              </a:buClr>
              <a:buSzPts val="4800"/>
              <a:buFont typeface="Arial"/>
              <a:buChar char="•"/>
            </a:pPr>
            <a:r>
              <a:rPr lang="en-US" sz="4800" b="0" i="0" u="none" strike="noStrike" cap="none">
                <a:solidFill>
                  <a:schemeClr val="dk1"/>
                </a:solidFill>
                <a:latin typeface="Lato"/>
                <a:ea typeface="Lato"/>
                <a:cs typeface="Lato"/>
                <a:sym typeface="Lato"/>
              </a:rPr>
              <a:t>PMHD-focused </a:t>
            </a:r>
            <a:r>
              <a:rPr lang="en-US" sz="4800" b="1" i="0" u="none" strike="noStrike" cap="none">
                <a:solidFill>
                  <a:srgbClr val="5190BB"/>
                </a:solidFill>
                <a:latin typeface="Lato Black"/>
                <a:ea typeface="Lato Black"/>
                <a:cs typeface="Lato Black"/>
                <a:sym typeface="Lato Black"/>
              </a:rPr>
              <a:t>support groups</a:t>
            </a:r>
            <a:r>
              <a:rPr lang="en-US" sz="4800" b="1" i="0" u="none" strike="noStrike" cap="none">
                <a:solidFill>
                  <a:schemeClr val="dk1"/>
                </a:solidFill>
                <a:latin typeface="Lato Black"/>
                <a:ea typeface="Lato Black"/>
                <a:cs typeface="Lato Black"/>
                <a:sym typeface="Lato Black"/>
              </a:rPr>
              <a:t> </a:t>
            </a:r>
            <a:endParaRPr sz="21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New Parent Education</a:t>
            </a:r>
            <a:r>
              <a:rPr lang="en-US" sz="4800" b="1" i="0" u="none" strike="noStrike" cap="none">
                <a:solidFill>
                  <a:schemeClr val="dk1"/>
                </a:solidFill>
                <a:latin typeface="Lato Black"/>
                <a:ea typeface="Lato Black"/>
                <a:cs typeface="Lato Black"/>
                <a:sym typeface="Lato Bla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a:t>
            </a:r>
            <a:r>
              <a:rPr lang="en-US" sz="4800" b="0" i="0" u="none" strike="noStrike" cap="none">
                <a:solidFill>
                  <a:schemeClr val="dk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groups/classes</a:t>
            </a:r>
            <a:endParaRPr sz="4800" b="0" i="0" u="none" strike="noStrike" cap="none">
              <a:solidFill>
                <a:schemeClr val="dk1"/>
              </a:solidFill>
              <a:latin typeface="Lato"/>
              <a:ea typeface="Lato"/>
              <a:cs typeface="Lato"/>
              <a:sym typeface="Lato"/>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Counseling</a:t>
            </a:r>
            <a:r>
              <a:rPr lang="en-US" sz="4800" b="1" i="0" u="none" strike="noStrike" cap="none">
                <a:solidFill>
                  <a:schemeClr val="dk1"/>
                </a:solidFill>
                <a:latin typeface="Lato Black"/>
                <a:ea typeface="Lato Black"/>
                <a:cs typeface="Lato Black"/>
                <a:sym typeface="Lato Black"/>
              </a:rPr>
              <a:t> </a:t>
            </a:r>
            <a:r>
              <a:rPr lang="en-US" sz="4800" b="0" i="0" u="none" strike="noStrike" cap="none">
                <a:solidFill>
                  <a:schemeClr val="dk1"/>
                </a:solidFill>
                <a:latin typeface="Lato"/>
                <a:ea typeface="Lato"/>
                <a:cs typeface="Lato"/>
                <a:sym typeface="Lato"/>
              </a:rPr>
              <a:t>or</a:t>
            </a:r>
            <a:r>
              <a:rPr lang="en-US" sz="4800" b="1" i="0" u="none" strike="noStrike" cap="none">
                <a:solidFill>
                  <a:schemeClr val="dk1"/>
                </a:solidFill>
                <a:latin typeface="Lato Black"/>
                <a:ea typeface="Lato Black"/>
                <a:cs typeface="Lato Black"/>
                <a:sym typeface="Lato Black"/>
              </a:rPr>
              <a:t> </a:t>
            </a:r>
            <a:r>
              <a:rPr lang="en-US" sz="4800" b="1" i="0" u="none" strike="noStrike" cap="none">
                <a:solidFill>
                  <a:srgbClr val="5190BB"/>
                </a:solidFill>
                <a:latin typeface="Lato Black"/>
                <a:ea typeface="Lato Black"/>
                <a:cs typeface="Lato Black"/>
                <a:sym typeface="Lato Black"/>
              </a:rPr>
              <a:t>mental health therapy</a:t>
            </a:r>
            <a:r>
              <a:rPr lang="en-US" sz="4800" b="1" i="0" u="none" strike="noStrike" cap="none">
                <a:solidFill>
                  <a:schemeClr val="dk1"/>
                </a:solidFill>
                <a:latin typeface="Lato Black"/>
                <a:ea typeface="Lato Black"/>
                <a:cs typeface="Lato Black"/>
                <a:sym typeface="Lato Black"/>
              </a:rPr>
              <a:t> </a:t>
            </a:r>
            <a:endParaRPr sz="4800" b="0" i="0" u="none" strike="noStrike" cap="none">
              <a:solidFill>
                <a:schemeClr val="dk1"/>
              </a:solidFill>
              <a:latin typeface="Lato"/>
              <a:ea typeface="Lato"/>
              <a:cs typeface="Lato"/>
              <a:sym typeface="Lato"/>
            </a:endParaRPr>
          </a:p>
          <a:p>
            <a:pPr marL="685800" marR="0" lvl="0" indent="-685800" algn="l" rtl="0">
              <a:lnSpc>
                <a:spcPct val="100000"/>
              </a:lnSpc>
              <a:spcBef>
                <a:spcPts val="0"/>
              </a:spcBef>
              <a:spcAft>
                <a:spcPts val="0"/>
              </a:spcAft>
              <a:buClr>
                <a:schemeClr val="dk1"/>
              </a:buClr>
              <a:buSzPts val="4800"/>
              <a:buFont typeface="Arial"/>
              <a:buChar char="•"/>
            </a:pPr>
            <a:r>
              <a:rPr lang="en-US" sz="4800" b="1" i="0" u="none" strike="noStrike" cap="none">
                <a:solidFill>
                  <a:srgbClr val="5190BB"/>
                </a:solidFill>
                <a:latin typeface="Lato Black"/>
                <a:ea typeface="Lato Black"/>
                <a:cs typeface="Lato Black"/>
                <a:sym typeface="Lato Black"/>
              </a:rPr>
              <a:t>Medication</a:t>
            </a:r>
            <a:r>
              <a:rPr lang="en-US" sz="4800" b="0" i="0" u="none" strike="noStrike" cap="none">
                <a:solidFill>
                  <a:schemeClr val="dk1"/>
                </a:solidFill>
                <a:latin typeface="Lato"/>
                <a:ea typeface="Lato"/>
                <a:cs typeface="Lato"/>
                <a:sym typeface="Lato"/>
              </a:rPr>
              <a:t> </a:t>
            </a:r>
            <a:endParaRPr sz="2100" b="0" i="0" u="none" strike="noStrike" cap="none">
              <a:solidFill>
                <a:srgbClr val="000000"/>
              </a:solidFill>
              <a:latin typeface="Arial"/>
              <a:ea typeface="Arial"/>
              <a:cs typeface="Arial"/>
              <a:sym typeface="Arial"/>
            </a:endParaRPr>
          </a:p>
        </p:txBody>
      </p:sp>
      <p:cxnSp>
        <p:nvCxnSpPr>
          <p:cNvPr id="343" name="Google Shape;343;g307fe44a450_0_565"/>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344" name="Google Shape;344;g307fe44a450_0_565"/>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345" name="Google Shape;345;g307fe44a450_0_565"/>
          <p:cNvPicPr preferRelativeResize="0"/>
          <p:nvPr/>
        </p:nvPicPr>
        <p:blipFill rotWithShape="1">
          <a:blip r:embed="rId5">
            <a:alphaModFix/>
          </a:blip>
          <a:srcRect l="60522" t="4370" b="4188"/>
          <a:stretch/>
        </p:blipFill>
        <p:spPr>
          <a:xfrm>
            <a:off x="11005800" y="1517813"/>
            <a:ext cx="6351859" cy="8276062"/>
          </a:xfrm>
          <a:prstGeom prst="rect">
            <a:avLst/>
          </a:prstGeom>
          <a:noFill/>
          <a:ln>
            <a:noFill/>
          </a:ln>
        </p:spPr>
      </p:pic>
    </p:spTree>
    <p:extLst>
      <p:ext uri="{BB962C8B-B14F-4D97-AF65-F5344CB8AC3E}">
        <p14:creationId xmlns:p14="http://schemas.microsoft.com/office/powerpoint/2010/main" val="62212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9"/>
        <p:cNvGrpSpPr/>
        <p:nvPr/>
      </p:nvGrpSpPr>
      <p:grpSpPr>
        <a:xfrm>
          <a:off x="0" y="0"/>
          <a:ext cx="0" cy="0"/>
          <a:chOff x="0" y="0"/>
          <a:chExt cx="0" cy="0"/>
        </a:xfrm>
      </p:grpSpPr>
      <p:sp>
        <p:nvSpPr>
          <p:cNvPr id="350" name="Google Shape;350;g307fe44a450_0_746"/>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51" name="Google Shape;351;g307fe44a450_0_746"/>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52" name="Google Shape;352;g307fe44a450_0_746"/>
          <p:cNvSpPr txBox="1"/>
          <p:nvPr/>
        </p:nvSpPr>
        <p:spPr>
          <a:xfrm>
            <a:off x="1036968" y="3169911"/>
            <a:ext cx="16214100" cy="23088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000" b="1">
                <a:solidFill>
                  <a:srgbClr val="5190BB"/>
                </a:solidFill>
                <a:latin typeface="Lato"/>
                <a:ea typeface="Lato"/>
                <a:cs typeface="Lato"/>
                <a:sym typeface="Lato"/>
              </a:rPr>
              <a:t>PSI Resources </a:t>
            </a: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endParaRPr sz="6800" b="0" i="0" u="none" strike="noStrike" cap="none">
              <a:solidFill>
                <a:schemeClr val="dk1"/>
              </a:solidFill>
              <a:latin typeface="Lato"/>
              <a:ea typeface="Lato"/>
              <a:cs typeface="Lato"/>
              <a:sym typeface="Lato"/>
            </a:endParaRPr>
          </a:p>
        </p:txBody>
      </p:sp>
      <p:sp>
        <p:nvSpPr>
          <p:cNvPr id="353" name="Google Shape;353;g307fe44a450_0_746"/>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354" name="Google Shape;354;g307fe44a450_0_746"/>
          <p:cNvPicPr preferRelativeResize="0"/>
          <p:nvPr/>
        </p:nvPicPr>
        <p:blipFill rotWithShape="1">
          <a:blip r:embed="rId4">
            <a:alphaModFix/>
          </a:blip>
          <a:srcRect/>
          <a:stretch/>
        </p:blipFill>
        <p:spPr>
          <a:xfrm>
            <a:off x="17295126" y="9235440"/>
            <a:ext cx="937260" cy="937260"/>
          </a:xfrm>
          <a:prstGeom prst="rect">
            <a:avLst/>
          </a:prstGeom>
          <a:noFill/>
          <a:ln>
            <a:noFill/>
          </a:ln>
        </p:spPr>
      </p:pic>
    </p:spTree>
    <p:extLst>
      <p:ext uri="{BB962C8B-B14F-4D97-AF65-F5344CB8AC3E}">
        <p14:creationId xmlns:p14="http://schemas.microsoft.com/office/powerpoint/2010/main" val="251889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307fe44a450_0_754"/>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60" name="Google Shape;360;g307fe44a450_0_754"/>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FF0000"/>
                </a:solidFill>
                <a:latin typeface="Lato Black"/>
                <a:ea typeface="Lato Black"/>
                <a:cs typeface="Lato Black"/>
                <a:sym typeface="Lato Black"/>
              </a:rPr>
              <a:t>EMERGENCY </a:t>
            </a:r>
            <a:r>
              <a:rPr lang="en-US" sz="5400" b="1" i="0" u="none" strike="noStrike" cap="none">
                <a:solidFill>
                  <a:schemeClr val="dk1"/>
                </a:solidFill>
                <a:latin typeface="Lato Black"/>
                <a:ea typeface="Lato Black"/>
                <a:cs typeface="Lato Black"/>
                <a:sym typeface="Lato Black"/>
              </a:rPr>
              <a:t>RESOURCES</a:t>
            </a:r>
            <a:endParaRPr sz="2100" b="0" i="0" u="none" strike="noStrike" cap="none">
              <a:solidFill>
                <a:srgbClr val="000000"/>
              </a:solidFill>
              <a:latin typeface="Arial"/>
              <a:ea typeface="Arial"/>
              <a:cs typeface="Arial"/>
              <a:sym typeface="Arial"/>
            </a:endParaRPr>
          </a:p>
        </p:txBody>
      </p:sp>
      <p:cxnSp>
        <p:nvCxnSpPr>
          <p:cNvPr id="361" name="Google Shape;361;g307fe44a450_0_754"/>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362" name="Google Shape;362;g307fe44a450_0_754"/>
          <p:cNvSpPr txBox="1"/>
          <p:nvPr/>
        </p:nvSpPr>
        <p:spPr>
          <a:xfrm>
            <a:off x="1354810" y="1743639"/>
            <a:ext cx="12945600" cy="84042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a:solidFill>
                  <a:schemeClr val="dk1"/>
                </a:solidFill>
                <a:latin typeface="Lato Black"/>
                <a:ea typeface="Lato Black"/>
                <a:cs typeface="Lato Black"/>
                <a:sym typeface="Lato Black"/>
              </a:rPr>
              <a:t>Maternal Mental Health Hotline</a:t>
            </a:r>
            <a:endParaRPr sz="3900">
              <a:solidFill>
                <a:schemeClr val="dk1"/>
              </a:solidFill>
              <a:latin typeface="Lato Black"/>
              <a:ea typeface="Lato Black"/>
              <a:cs typeface="Lato Black"/>
              <a:sym typeface="Lato Black"/>
            </a:endParaRPr>
          </a:p>
          <a:p>
            <a:pPr marL="1371600" marR="0" lvl="0" indent="-609600" algn="l" rtl="0">
              <a:lnSpc>
                <a:spcPct val="100000"/>
              </a:lnSpc>
              <a:spcBef>
                <a:spcPts val="0"/>
              </a:spcBef>
              <a:spcAft>
                <a:spcPts val="0"/>
              </a:spcAft>
              <a:buClr>
                <a:schemeClr val="dk1"/>
              </a:buClr>
              <a:buSzPts val="2400"/>
              <a:buChar char="●"/>
            </a:pPr>
            <a:r>
              <a:rPr lang="en-US" sz="3900">
                <a:solidFill>
                  <a:schemeClr val="dk1"/>
                </a:solidFill>
                <a:latin typeface="Lato Black"/>
                <a:ea typeface="Lato Black"/>
                <a:cs typeface="Lato Black"/>
                <a:sym typeface="Lato Black"/>
              </a:rPr>
              <a:t>833.852.6262</a:t>
            </a:r>
            <a:endParaRPr sz="3900">
              <a:solidFill>
                <a:schemeClr val="dk1"/>
              </a:solidFill>
              <a:latin typeface="Lato Black"/>
              <a:ea typeface="Lato Black"/>
              <a:cs typeface="Lato Black"/>
              <a:sym typeface="Lato Black"/>
            </a:endParaRPr>
          </a:p>
          <a:p>
            <a:pPr marL="1371600" marR="0" lvl="0" indent="-609600" algn="l" rtl="0">
              <a:lnSpc>
                <a:spcPct val="100000"/>
              </a:lnSpc>
              <a:spcBef>
                <a:spcPts val="0"/>
              </a:spcBef>
              <a:spcAft>
                <a:spcPts val="0"/>
              </a:spcAft>
              <a:buClr>
                <a:schemeClr val="dk1"/>
              </a:buClr>
              <a:buSzPts val="2400"/>
              <a:buChar char="●"/>
            </a:pPr>
            <a:r>
              <a:rPr lang="en-US" sz="3900">
                <a:solidFill>
                  <a:schemeClr val="dk1"/>
                </a:solidFill>
                <a:latin typeface="Lato Black"/>
                <a:ea typeface="Lato Black"/>
                <a:cs typeface="Lato Black"/>
                <a:sym typeface="Lato Black"/>
              </a:rPr>
              <a:t>Text or call (24/7)</a:t>
            </a:r>
            <a:endParaRPr sz="3900">
              <a:solidFill>
                <a:schemeClr val="dk1"/>
              </a:solidFill>
              <a:latin typeface="Lato Black"/>
              <a:ea typeface="Lato Black"/>
              <a:cs typeface="Lato Black"/>
              <a:sym typeface="Lato Black"/>
            </a:endParaRPr>
          </a:p>
          <a:p>
            <a:pPr marL="0" marR="0" lvl="0" indent="0" algn="l" rtl="0">
              <a:lnSpc>
                <a:spcPct val="100000"/>
              </a:lnSpc>
              <a:spcBef>
                <a:spcPts val="0"/>
              </a:spcBef>
              <a:spcAft>
                <a:spcPts val="0"/>
              </a:spcAft>
              <a:buNone/>
            </a:pPr>
            <a:endParaRPr sz="2300">
              <a:solidFill>
                <a:schemeClr val="dk1"/>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chemeClr val="dk1"/>
                </a:solidFill>
                <a:latin typeface="Lato Black"/>
                <a:ea typeface="Lato Black"/>
                <a:cs typeface="Lato Black"/>
                <a:sym typeface="Lato Black"/>
              </a:rPr>
              <a:t>National Suicide Prevention Lifeline</a:t>
            </a:r>
            <a:endParaRPr sz="2100" b="0" i="0" u="none" strike="noStrike" cap="none">
              <a:solidFill>
                <a:srgbClr val="000000"/>
              </a:solidFill>
              <a:latin typeface="Arial"/>
              <a:ea typeface="Arial"/>
              <a:cs typeface="Arial"/>
              <a:sym typeface="Arial"/>
            </a:endParaRPr>
          </a:p>
          <a:p>
            <a:pPr marL="1371600" marR="0" lvl="1" indent="-679450" algn="l" rtl="0">
              <a:lnSpc>
                <a:spcPct val="100000"/>
              </a:lnSpc>
              <a:spcBef>
                <a:spcPts val="0"/>
              </a:spcBef>
              <a:spcAft>
                <a:spcPts val="0"/>
              </a:spcAft>
              <a:buClr>
                <a:schemeClr val="dk1"/>
              </a:buClr>
              <a:buSzPts val="3900"/>
              <a:buFont typeface="Arial"/>
              <a:buChar char="•"/>
            </a:pPr>
            <a:r>
              <a:rPr lang="en-US" sz="3900" b="0" i="0" u="none" strike="noStrike" cap="none">
                <a:solidFill>
                  <a:schemeClr val="dk1"/>
                </a:solidFill>
                <a:latin typeface="Lato Black"/>
                <a:ea typeface="Lato Black"/>
                <a:cs typeface="Lato Black"/>
                <a:sym typeface="Lato Black"/>
              </a:rPr>
              <a:t>Dial</a:t>
            </a:r>
            <a:r>
              <a:rPr lang="en-US" sz="3900" b="0" i="0" u="none" strike="noStrike" cap="none">
                <a:solidFill>
                  <a:srgbClr val="FF0000"/>
                </a:solidFill>
                <a:latin typeface="Lato Black"/>
                <a:ea typeface="Lato Black"/>
                <a:cs typeface="Lato Black"/>
                <a:sym typeface="Lato Black"/>
              </a:rPr>
              <a:t> 988 </a:t>
            </a:r>
            <a:endParaRPr sz="2100" b="0" i="0" u="none" strike="noStrike" cap="none">
              <a:solidFill>
                <a:srgbClr val="000000"/>
              </a:solidFill>
              <a:latin typeface="Arial"/>
              <a:ea typeface="Arial"/>
              <a:cs typeface="Arial"/>
              <a:sym typeface="Arial"/>
            </a:endParaRPr>
          </a:p>
          <a:p>
            <a:pPr marL="1371600" marR="0" lvl="1" indent="-679450" algn="l" rtl="0">
              <a:lnSpc>
                <a:spcPct val="100000"/>
              </a:lnSpc>
              <a:spcBef>
                <a:spcPts val="0"/>
              </a:spcBef>
              <a:spcAft>
                <a:spcPts val="0"/>
              </a:spcAft>
              <a:buClr>
                <a:srgbClr val="0000EE"/>
              </a:buClr>
              <a:buSzPts val="3900"/>
              <a:buFont typeface="Arial"/>
              <a:buChar char="•"/>
            </a:pPr>
            <a:r>
              <a:rPr lang="en-US" sz="3900" b="0" i="0" u="sng" strike="noStrike" cap="none">
                <a:solidFill>
                  <a:srgbClr val="0000EE"/>
                </a:solidFill>
                <a:latin typeface="Lato Black"/>
                <a:ea typeface="Lato Black"/>
                <a:cs typeface="Lato Black"/>
                <a:sym typeface="Lato Black"/>
              </a:rPr>
              <a:t>suicidepreventionlifeline.org</a:t>
            </a:r>
            <a:endParaRPr sz="3900" b="0" i="0" u="sng" strike="noStrike" cap="none">
              <a:solidFill>
                <a:srgbClr val="0000EE"/>
              </a:solidFill>
              <a:latin typeface="Lato Black"/>
              <a:ea typeface="Lato Black"/>
              <a:cs typeface="Lato Black"/>
              <a:sym typeface="Lato Black"/>
            </a:endParaRPr>
          </a:p>
          <a:p>
            <a:pPr marL="685800" marR="0" lvl="1"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Black"/>
              <a:ea typeface="Lato Black"/>
              <a:cs typeface="Lato Black"/>
              <a:sym typeface="Lato Bla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chemeClr val="dk1"/>
                </a:solidFill>
                <a:latin typeface="Lato Black"/>
                <a:ea typeface="Lato Black"/>
                <a:cs typeface="Lato Black"/>
                <a:sym typeface="Lato Black"/>
              </a:rPr>
              <a:t>Crisis Text Hotline (24/7)</a:t>
            </a:r>
            <a:endParaRPr sz="2100" b="0" i="0" u="none" strike="noStrike" cap="none">
              <a:solidFill>
                <a:srgbClr val="000000"/>
              </a:solidFill>
              <a:latin typeface="Arial"/>
              <a:ea typeface="Arial"/>
              <a:cs typeface="Arial"/>
              <a:sym typeface="Arial"/>
            </a:endParaRPr>
          </a:p>
          <a:p>
            <a:pPr marL="1371600" marR="0" lvl="1" indent="-679450" algn="l" rtl="0">
              <a:lnSpc>
                <a:spcPct val="100000"/>
              </a:lnSpc>
              <a:spcBef>
                <a:spcPts val="0"/>
              </a:spcBef>
              <a:spcAft>
                <a:spcPts val="0"/>
              </a:spcAft>
              <a:buClr>
                <a:schemeClr val="dk1"/>
              </a:buClr>
              <a:buSzPts val="3900"/>
              <a:buFont typeface="Arial"/>
              <a:buChar char="•"/>
            </a:pPr>
            <a:r>
              <a:rPr lang="en-US" sz="3900" b="0" i="0" u="none" strike="noStrike" cap="none">
                <a:solidFill>
                  <a:schemeClr val="dk1"/>
                </a:solidFill>
                <a:latin typeface="Lato Black"/>
                <a:ea typeface="Lato Black"/>
                <a:cs typeface="Lato Black"/>
                <a:sym typeface="Lato Black"/>
              </a:rPr>
              <a:t>Text </a:t>
            </a:r>
            <a:r>
              <a:rPr lang="en-US" sz="3900" b="0" i="0" u="none" strike="noStrike" cap="none">
                <a:solidFill>
                  <a:srgbClr val="FF0000"/>
                </a:solidFill>
                <a:latin typeface="Lato Black"/>
                <a:ea typeface="Lato Black"/>
                <a:cs typeface="Lato Black"/>
                <a:sym typeface="Lato Black"/>
              </a:rPr>
              <a:t>HOME</a:t>
            </a:r>
            <a:r>
              <a:rPr lang="en-US" sz="3900" b="0" i="0" u="none" strike="noStrike" cap="none">
                <a:solidFill>
                  <a:schemeClr val="dk1"/>
                </a:solidFill>
                <a:latin typeface="Lato Black"/>
                <a:ea typeface="Lato Black"/>
                <a:cs typeface="Lato Black"/>
                <a:sym typeface="Lato Black"/>
              </a:rPr>
              <a:t> to </a:t>
            </a:r>
            <a:r>
              <a:rPr lang="en-US" sz="3900" b="0" i="0" u="none" strike="noStrike" cap="none">
                <a:solidFill>
                  <a:srgbClr val="FF0000"/>
                </a:solidFill>
                <a:latin typeface="Lato Black"/>
                <a:ea typeface="Lato Black"/>
                <a:cs typeface="Lato Black"/>
                <a:sym typeface="Lato Black"/>
              </a:rPr>
              <a:t>741741</a:t>
            </a:r>
            <a:endParaRPr sz="2100" b="0" i="0" u="none" strike="noStrike" cap="none">
              <a:solidFill>
                <a:srgbClr val="000000"/>
              </a:solidFill>
              <a:latin typeface="Arial"/>
              <a:ea typeface="Arial"/>
              <a:cs typeface="Arial"/>
              <a:sym typeface="Arial"/>
            </a:endParaRPr>
          </a:p>
          <a:p>
            <a:pPr marL="685800" marR="0" lvl="1"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a:solidFill>
                  <a:schemeClr val="dk1"/>
                </a:solidFill>
                <a:latin typeface="Lato Black"/>
                <a:ea typeface="Lato Black"/>
                <a:cs typeface="Lato Black"/>
                <a:sym typeface="Lato Black"/>
              </a:rPr>
              <a:t>Domestic Violence Hotline</a:t>
            </a:r>
            <a:endParaRPr sz="2100" b="0" i="0" u="none" strike="noStrike" cap="none">
              <a:solidFill>
                <a:srgbClr val="000000"/>
              </a:solidFill>
              <a:latin typeface="Arial"/>
              <a:ea typeface="Arial"/>
              <a:cs typeface="Arial"/>
              <a:sym typeface="Arial"/>
            </a:endParaRPr>
          </a:p>
          <a:p>
            <a:pPr marL="1371600" marR="0" lvl="1" indent="-679450" algn="l" rtl="0">
              <a:lnSpc>
                <a:spcPct val="100000"/>
              </a:lnSpc>
              <a:spcBef>
                <a:spcPts val="0"/>
              </a:spcBef>
              <a:spcAft>
                <a:spcPts val="0"/>
              </a:spcAft>
              <a:buClr>
                <a:schemeClr val="dk1"/>
              </a:buClr>
              <a:buSzPts val="3900"/>
              <a:buFont typeface="Arial"/>
              <a:buChar char="•"/>
            </a:pPr>
            <a:r>
              <a:rPr lang="en-US" sz="3900" b="0" i="0" u="none" strike="noStrike" cap="none">
                <a:solidFill>
                  <a:schemeClr val="dk1"/>
                </a:solidFill>
                <a:latin typeface="Lato Black"/>
                <a:ea typeface="Lato Black"/>
                <a:cs typeface="Lato Black"/>
                <a:sym typeface="Lato Black"/>
              </a:rPr>
              <a:t>800.799.7233</a:t>
            </a:r>
            <a:endParaRPr sz="2100" b="0" i="0" u="none" strike="noStrike" cap="none">
              <a:solidFill>
                <a:srgbClr val="000000"/>
              </a:solidFill>
              <a:latin typeface="Arial"/>
              <a:ea typeface="Arial"/>
              <a:cs typeface="Arial"/>
              <a:sym typeface="Arial"/>
            </a:endParaRPr>
          </a:p>
          <a:p>
            <a:pPr marL="1371600" marR="0" lvl="1" indent="-679450" algn="l" rtl="0">
              <a:lnSpc>
                <a:spcPct val="100000"/>
              </a:lnSpc>
              <a:spcBef>
                <a:spcPts val="0"/>
              </a:spcBef>
              <a:spcAft>
                <a:spcPts val="0"/>
              </a:spcAft>
              <a:buClr>
                <a:schemeClr val="dk1"/>
              </a:buClr>
              <a:buSzPts val="3900"/>
              <a:buFont typeface="Arial"/>
              <a:buChar char="•"/>
            </a:pPr>
            <a:r>
              <a:rPr lang="en-US" sz="3900" b="0" i="0" u="none" strike="noStrike" cap="none">
                <a:solidFill>
                  <a:schemeClr val="dk1"/>
                </a:solidFill>
                <a:latin typeface="Lato Black"/>
                <a:ea typeface="Lato Black"/>
                <a:cs typeface="Lato Black"/>
                <a:sym typeface="Lato Black"/>
              </a:rPr>
              <a:t>Text </a:t>
            </a:r>
            <a:r>
              <a:rPr lang="en-US" sz="3900" b="0" i="0" u="none" strike="noStrike" cap="none">
                <a:solidFill>
                  <a:srgbClr val="FF0000"/>
                </a:solidFill>
                <a:latin typeface="Lato Black"/>
                <a:ea typeface="Lato Black"/>
                <a:cs typeface="Lato Black"/>
                <a:sym typeface="Lato Black"/>
              </a:rPr>
              <a:t>START</a:t>
            </a:r>
            <a:r>
              <a:rPr lang="en-US" sz="3900" b="0" i="0" u="none" strike="noStrike" cap="none">
                <a:solidFill>
                  <a:schemeClr val="dk1"/>
                </a:solidFill>
                <a:latin typeface="Lato Black"/>
                <a:ea typeface="Lato Black"/>
                <a:cs typeface="Lato Black"/>
                <a:sym typeface="Lato Black"/>
              </a:rPr>
              <a:t> to </a:t>
            </a:r>
            <a:r>
              <a:rPr lang="en-US" sz="3900" b="0" i="0" u="none" strike="noStrike" cap="none">
                <a:solidFill>
                  <a:srgbClr val="FF0000"/>
                </a:solidFill>
                <a:latin typeface="Lato Black"/>
                <a:ea typeface="Lato Black"/>
                <a:cs typeface="Lato Black"/>
                <a:sym typeface="Lato Black"/>
              </a:rPr>
              <a:t>88788</a:t>
            </a:r>
            <a:endParaRPr sz="2100" b="0" i="0" u="none" strike="noStrike" cap="none">
              <a:solidFill>
                <a:srgbClr val="000000"/>
              </a:solidFill>
              <a:latin typeface="Arial"/>
              <a:ea typeface="Arial"/>
              <a:cs typeface="Arial"/>
              <a:sym typeface="Arial"/>
            </a:endParaRPr>
          </a:p>
          <a:p>
            <a:pPr marL="685800" marR="0" lvl="0" indent="-431800" algn="l" rtl="0">
              <a:lnSpc>
                <a:spcPct val="100000"/>
              </a:lnSpc>
              <a:spcBef>
                <a:spcPts val="0"/>
              </a:spcBef>
              <a:spcAft>
                <a:spcPts val="0"/>
              </a:spcAft>
              <a:buClr>
                <a:schemeClr val="dk1"/>
              </a:buClr>
              <a:buSzPts val="3900"/>
              <a:buFont typeface="Arial"/>
              <a:buNone/>
            </a:pPr>
            <a:endParaRPr sz="3900" b="0" i="0" u="none" strike="noStrike" cap="none">
              <a:solidFill>
                <a:schemeClr val="dk1"/>
              </a:solidFill>
              <a:latin typeface="Lato Black"/>
              <a:ea typeface="Lato Black"/>
              <a:cs typeface="Lato Black"/>
              <a:sym typeface="Lato Black"/>
            </a:endParaRPr>
          </a:p>
        </p:txBody>
      </p:sp>
      <p:sp>
        <p:nvSpPr>
          <p:cNvPr id="363" name="Google Shape;363;g307fe44a450_0_754"/>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64" name="Google Shape;364;g307fe44a450_0_754"/>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65" name="Google Shape;365;g307fe44a450_0_754"/>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366" name="Google Shape;366;g307fe44a450_0_754"/>
          <p:cNvPicPr preferRelativeResize="0"/>
          <p:nvPr/>
        </p:nvPicPr>
        <p:blipFill rotWithShape="1">
          <a:blip r:embed="rId5">
            <a:alphaModFix/>
          </a:blip>
          <a:srcRect l="28380" t="9042" r="15508" b="9197"/>
          <a:stretch/>
        </p:blipFill>
        <p:spPr>
          <a:xfrm>
            <a:off x="10571287" y="2707013"/>
            <a:ext cx="7195838" cy="5897661"/>
          </a:xfrm>
          <a:prstGeom prst="rect">
            <a:avLst/>
          </a:prstGeom>
          <a:noFill/>
          <a:ln>
            <a:noFill/>
          </a:ln>
        </p:spPr>
      </p:pic>
    </p:spTree>
    <p:extLst>
      <p:ext uri="{BB962C8B-B14F-4D97-AF65-F5344CB8AC3E}">
        <p14:creationId xmlns:p14="http://schemas.microsoft.com/office/powerpoint/2010/main" val="3538845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07fe44a450_0_840"/>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73" name="Google Shape;373;g307fe44a450_0_840"/>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74" name="Google Shape;374;g307fe44a450_0_840"/>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75" name="Google Shape;375;g307fe44a450_0_840"/>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PSI RESOURCES FOR </a:t>
            </a:r>
            <a:r>
              <a:rPr lang="en-US" sz="5400" b="1" i="0" u="none" strike="noStrike" cap="none">
                <a:solidFill>
                  <a:srgbClr val="8D638B"/>
                </a:solidFill>
                <a:latin typeface="Lato Black"/>
                <a:ea typeface="Lato Black"/>
                <a:cs typeface="Lato Black"/>
                <a:sym typeface="Lato Black"/>
              </a:rPr>
              <a:t>PROVIDERS</a:t>
            </a:r>
            <a:endParaRPr sz="2100" b="0" i="0" u="none" strike="noStrike" cap="none">
              <a:solidFill>
                <a:srgbClr val="000000"/>
              </a:solidFill>
              <a:latin typeface="Arial"/>
              <a:ea typeface="Arial"/>
              <a:cs typeface="Arial"/>
              <a:sym typeface="Arial"/>
            </a:endParaRPr>
          </a:p>
        </p:txBody>
      </p:sp>
      <p:sp>
        <p:nvSpPr>
          <p:cNvPr id="376" name="Google Shape;376;g307fe44a450_0_840"/>
          <p:cNvSpPr txBox="1"/>
          <p:nvPr/>
        </p:nvSpPr>
        <p:spPr>
          <a:xfrm>
            <a:off x="944390" y="1404284"/>
            <a:ext cx="16526700" cy="7246200"/>
          </a:xfrm>
          <a:prstGeom prst="rect">
            <a:avLst/>
          </a:prstGeom>
          <a:noFill/>
          <a:ln>
            <a:noFill/>
          </a:ln>
        </p:spPr>
        <p:txBody>
          <a:bodyPr spcFirstLastPara="1" wrap="square" lIns="137150" tIns="68550" rIns="137150" bIns="68550" anchor="t" anchorCtr="0">
            <a:spAutoFit/>
          </a:bodyPr>
          <a:lstStyle/>
          <a:p>
            <a:pPr marL="0" marR="0" lvl="0" indent="0" algn="l" rtl="0">
              <a:lnSpc>
                <a:spcPct val="107000"/>
              </a:lnSpc>
              <a:spcBef>
                <a:spcPts val="0"/>
              </a:spcBef>
              <a:spcAft>
                <a:spcPts val="0"/>
              </a:spcAft>
              <a:buClr>
                <a:srgbClr val="000000"/>
              </a:buClr>
              <a:buSzPts val="3900"/>
              <a:buFont typeface="Arial"/>
              <a:buNone/>
            </a:pPr>
            <a:r>
              <a:rPr lang="en-US" sz="3900" b="1" i="0" u="none" strike="noStrike" cap="none">
                <a:solidFill>
                  <a:schemeClr val="dk1"/>
                </a:solidFill>
                <a:latin typeface="Lato Black"/>
                <a:ea typeface="Lato Black"/>
                <a:cs typeface="Lato Black"/>
                <a:sym typeface="Lato Black"/>
              </a:rPr>
              <a:t> For Clinical Practice</a:t>
            </a:r>
            <a:endParaRPr sz="3900" b="1" i="0" u="none" strike="noStrike" cap="none">
              <a:solidFill>
                <a:schemeClr val="dk1"/>
              </a:solidFill>
              <a:latin typeface="Lato Black"/>
              <a:ea typeface="Lato Black"/>
              <a:cs typeface="Lato Black"/>
              <a:sym typeface="Lato Black"/>
            </a:endParaRPr>
          </a:p>
          <a:p>
            <a:pPr marL="0" marR="0" lvl="0" indent="0" algn="l" rtl="0">
              <a:lnSpc>
                <a:spcPct val="107000"/>
              </a:lnSpc>
              <a:spcBef>
                <a:spcPts val="0"/>
              </a:spcBef>
              <a:spcAft>
                <a:spcPts val="0"/>
              </a:spcAft>
              <a:buClr>
                <a:srgbClr val="000000"/>
              </a:buClr>
              <a:buSzPts val="3000"/>
              <a:buFont typeface="Arial"/>
              <a:buNone/>
            </a:pPr>
            <a:endParaRPr sz="3000" b="1" i="0" u="none" strike="noStrike" cap="none">
              <a:solidFill>
                <a:schemeClr val="dk1"/>
              </a:solidFill>
              <a:latin typeface="Lato Black"/>
              <a:ea typeface="Lato Black"/>
              <a:cs typeface="Lato Black"/>
              <a:sym typeface="Lato Black"/>
            </a:endParaRPr>
          </a:p>
          <a:p>
            <a:pPr marL="431800" marR="0" lvl="0" indent="-431800" algn="l" rtl="0">
              <a:lnSpc>
                <a:spcPct val="107000"/>
              </a:lnSpc>
              <a:spcBef>
                <a:spcPts val="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Perinatal Psychiatric Consult Line</a:t>
            </a:r>
            <a:r>
              <a:rPr lang="en-US" sz="3800" b="0" i="0" u="none" strike="noStrike" cap="none">
                <a:solidFill>
                  <a:schemeClr val="dk1"/>
                </a:solidFill>
                <a:latin typeface="Lato"/>
                <a:ea typeface="Lato"/>
                <a:cs typeface="Lato"/>
                <a:sym typeface="Lato"/>
              </a:rPr>
              <a:t>: </a:t>
            </a:r>
            <a:r>
              <a:rPr lang="en-US" sz="3800" b="0" i="0" u="none" strike="noStrike" cap="none">
                <a:solidFill>
                  <a:schemeClr val="dk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for medical providers unsure about prescribing psychiatric medication to pregnant, postpartum, pre-conception, and post-loss patients.  </a:t>
            </a:r>
            <a:r>
              <a:rPr lang="en-US" sz="3300" b="1" i="0" u="none" strike="noStrike" cap="none">
                <a:solidFill>
                  <a:srgbClr val="8D638B"/>
                </a:solidFill>
                <a:latin typeface="Lato Black"/>
                <a:ea typeface="Lato Black"/>
                <a:cs typeface="Lato Black"/>
                <a:sym typeface="Lato Bla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877-499-4773</a:t>
            </a:r>
            <a:endParaRPr sz="3300" b="0" i="0" u="none" strike="noStrike" cap="none">
              <a:solidFill>
                <a:srgbClr val="8D638B"/>
              </a:solidFill>
              <a:latin typeface="Lato Black"/>
              <a:ea typeface="Lato Black"/>
              <a:cs typeface="Lato Black"/>
              <a:sym typeface="Lato Black"/>
            </a:endParaRPr>
          </a:p>
          <a:p>
            <a:pPr marL="431800" marR="0" lvl="0" indent="-431800" algn="l" rtl="0">
              <a:lnSpc>
                <a:spcPct val="107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PSI Directory</a:t>
            </a:r>
            <a:r>
              <a:rPr lang="en-US" sz="3800" b="0" i="0" u="none" strike="noStrike" cap="none">
                <a:solidFill>
                  <a:schemeClr val="dk1"/>
                </a:solidFill>
                <a:latin typeface="Lato"/>
                <a:ea typeface="Lato"/>
                <a:cs typeface="Lato"/>
                <a:sym typeface="Lato"/>
              </a:rPr>
              <a:t>: free directory of perinatal mental health specialists. </a:t>
            </a:r>
            <a:r>
              <a:rPr lang="en-US" sz="3300" b="0" i="0" u="none" strike="noStrike" cap="none">
                <a:solidFill>
                  <a:srgbClr val="000000"/>
                </a:solidFill>
                <a:latin typeface="Lato"/>
                <a:ea typeface="Lato"/>
                <a:cs typeface="Lato"/>
                <a:sym typeface="Lato"/>
              </a:rPr>
              <a:t>(</a:t>
            </a:r>
            <a:r>
              <a:rPr lang="en-US" sz="3300" b="1" i="0" u="none" strike="noStrike" cap="none">
                <a:solidFill>
                  <a:srgbClr val="5190BB"/>
                </a:solidFill>
                <a:latin typeface="Lato"/>
                <a:ea typeface="Lato"/>
                <a:cs typeface="Lato"/>
                <a:sym typeface="Lato"/>
              </a:rPr>
              <a:t>www.psidirectory.com</a:t>
            </a:r>
            <a:r>
              <a:rPr lang="en-US" sz="3300" b="0" i="0" u="none" strike="noStrike" cap="none">
                <a:solidFill>
                  <a:srgbClr val="000000"/>
                </a:solidFill>
                <a:latin typeface="Lato"/>
                <a:ea typeface="Lato"/>
                <a:cs typeface="Lato"/>
                <a:sym typeface="Lato"/>
              </a:rPr>
              <a:t>) </a:t>
            </a:r>
            <a:endParaRPr sz="3300" b="0" i="0" u="none" strike="noStrike" cap="none">
              <a:solidFill>
                <a:schemeClr val="dk1"/>
              </a:solidFill>
              <a:latin typeface="Lato"/>
              <a:ea typeface="Lato"/>
              <a:cs typeface="Lato"/>
              <a:sym typeface="Lato"/>
            </a:endParaRPr>
          </a:p>
          <a:p>
            <a:pPr marL="431800" marR="0" lvl="0" indent="-431800" algn="l" rtl="0">
              <a:lnSpc>
                <a:spcPct val="107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Trainings and Annual Conference</a:t>
            </a:r>
            <a:endParaRPr sz="2100" b="0" i="0" u="none" strike="noStrike" cap="none">
              <a:solidFill>
                <a:srgbClr val="000000"/>
              </a:solidFill>
              <a:latin typeface="Arial"/>
              <a:ea typeface="Arial"/>
              <a:cs typeface="Arial"/>
              <a:sym typeface="Arial"/>
            </a:endParaRPr>
          </a:p>
          <a:p>
            <a:pPr marL="431800" marR="0" lvl="0" indent="-431800" algn="l" rtl="0">
              <a:lnSpc>
                <a:spcPct val="107000"/>
              </a:lnSpc>
              <a:spcBef>
                <a:spcPts val="1200"/>
              </a:spcBef>
              <a:spcAft>
                <a:spcPts val="120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Frontline Provider Training</a:t>
            </a:r>
            <a:r>
              <a:rPr lang="en-US" sz="3800" b="0" i="0" u="none" strike="noStrike" cap="none">
                <a:solidFill>
                  <a:schemeClr val="dk1"/>
                </a:solidFill>
                <a:latin typeface="Lato"/>
                <a:ea typeface="Lato"/>
                <a:cs typeface="Lato"/>
                <a:sym typeface="Lato"/>
              </a:rPr>
              <a:t>: Training that gives frontline providers the necessary skills to assess and support patients with perinatal mental health complications. </a:t>
            </a:r>
            <a:r>
              <a:rPr lang="en-US" sz="3300" b="0" i="0" u="none" strike="noStrike" cap="none">
                <a:solidFill>
                  <a:schemeClr val="dk1"/>
                </a:solidFill>
                <a:latin typeface="Lato"/>
                <a:ea typeface="Lato"/>
                <a:cs typeface="Lato"/>
                <a:sym typeface="Lato"/>
              </a:rPr>
              <a:t>(</a:t>
            </a:r>
            <a:r>
              <a:rPr lang="en-US" sz="3300" b="0" i="0" u="none" strike="noStrike" cap="none">
                <a:solidFill>
                  <a:srgbClr val="8D638B"/>
                </a:solidFill>
                <a:latin typeface="Lato Black"/>
                <a:ea typeface="Lato Black"/>
                <a:cs typeface="Lato Black"/>
                <a:sym typeface="Lato Black"/>
              </a:rPr>
              <a:t>CME</a:t>
            </a:r>
            <a:r>
              <a:rPr lang="en-US" sz="3300" b="0" i="0" u="none" strike="noStrike" cap="none">
                <a:solidFill>
                  <a:srgbClr val="8D638B"/>
                </a:solidFill>
                <a:latin typeface="Lato"/>
                <a:ea typeface="Lato"/>
                <a:cs typeface="Lato"/>
                <a:sym typeface="Lato"/>
              </a:rPr>
              <a:t>s</a:t>
            </a:r>
            <a:r>
              <a:rPr lang="en-US" sz="3300" b="0" i="0" u="none" strike="noStrike" cap="none">
                <a:solidFill>
                  <a:schemeClr val="dk1"/>
                </a:solidFill>
                <a:latin typeface="Lato"/>
                <a:ea typeface="Lato"/>
                <a:cs typeface="Lato"/>
                <a:sym typeface="Lato"/>
              </a:rPr>
              <a:t> and </a:t>
            </a:r>
            <a:r>
              <a:rPr lang="en-US" sz="3300" b="0" i="0" u="none" strike="noStrike" cap="none">
                <a:solidFill>
                  <a:srgbClr val="8D638B"/>
                </a:solidFill>
                <a:latin typeface="Lato Black"/>
                <a:ea typeface="Lato Black"/>
                <a:cs typeface="Lato Black"/>
                <a:sym typeface="Lato Black"/>
              </a:rPr>
              <a:t>CE</a:t>
            </a:r>
            <a:r>
              <a:rPr lang="en-US" sz="3300" b="0" i="0" u="none" strike="noStrike" cap="none">
                <a:solidFill>
                  <a:srgbClr val="8D638B"/>
                </a:solidFill>
                <a:latin typeface="Lato"/>
                <a:ea typeface="Lato"/>
                <a:cs typeface="Lato"/>
                <a:sym typeface="Lato"/>
              </a:rPr>
              <a:t>s</a:t>
            </a:r>
            <a:r>
              <a:rPr lang="en-US" sz="3300" b="0" i="0" u="none" strike="noStrike" cap="none">
                <a:solidFill>
                  <a:schemeClr val="dk1"/>
                </a:solidFill>
                <a:latin typeface="Lato"/>
                <a:ea typeface="Lato"/>
                <a:cs typeface="Lato"/>
                <a:sym typeface="Lato"/>
              </a:rPr>
              <a:t>)</a:t>
            </a:r>
            <a:endParaRPr sz="1700" b="0" i="0" u="none" strike="noStrike" cap="none">
              <a:solidFill>
                <a:srgbClr val="000000"/>
              </a:solidFill>
              <a:latin typeface="Arial"/>
              <a:ea typeface="Arial"/>
              <a:cs typeface="Arial"/>
              <a:sym typeface="Arial"/>
            </a:endParaRPr>
          </a:p>
        </p:txBody>
      </p:sp>
      <p:cxnSp>
        <p:nvCxnSpPr>
          <p:cNvPr id="377" name="Google Shape;377;g307fe44a450_0_840"/>
          <p:cNvCxnSpPr/>
          <p:nvPr/>
        </p:nvCxnSpPr>
        <p:spPr>
          <a:xfrm>
            <a:off x="1230883" y="1320071"/>
            <a:ext cx="15285300" cy="24000"/>
          </a:xfrm>
          <a:prstGeom prst="straightConnector1">
            <a:avLst/>
          </a:prstGeom>
          <a:noFill/>
          <a:ln w="22225" cap="flat" cmpd="sng">
            <a:solidFill>
              <a:srgbClr val="5190BB"/>
            </a:solidFill>
            <a:prstDash val="solid"/>
            <a:miter lim="800000"/>
            <a:headEnd type="none" w="sm" len="sm"/>
            <a:tailEnd type="none" w="sm" len="sm"/>
          </a:ln>
        </p:spPr>
      </p:cxnSp>
      <p:sp>
        <p:nvSpPr>
          <p:cNvPr id="378" name="Google Shape;378;g307fe44a450_0_840"/>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379" name="Google Shape;379;g307fe44a450_0_840"/>
          <p:cNvPicPr preferRelativeResize="0"/>
          <p:nvPr/>
        </p:nvPicPr>
        <p:blipFill rotWithShape="1">
          <a:blip r:embed="rId5">
            <a:alphaModFix/>
          </a:blip>
          <a:srcRect l="72545" t="2258" r="12197" b="67666"/>
          <a:stretch/>
        </p:blipFill>
        <p:spPr>
          <a:xfrm>
            <a:off x="12169800" y="32325"/>
            <a:ext cx="1680043" cy="1863000"/>
          </a:xfrm>
          <a:prstGeom prst="rect">
            <a:avLst/>
          </a:prstGeom>
          <a:noFill/>
          <a:ln>
            <a:noFill/>
          </a:ln>
        </p:spPr>
      </p:pic>
      <p:pic>
        <p:nvPicPr>
          <p:cNvPr id="380" name="Google Shape;380;g307fe44a450_0_840"/>
          <p:cNvPicPr preferRelativeResize="0"/>
          <p:nvPr/>
        </p:nvPicPr>
        <p:blipFill rotWithShape="1">
          <a:blip r:embed="rId5">
            <a:alphaModFix/>
          </a:blip>
          <a:srcRect l="71359" t="31794" r="12477" b="38128"/>
          <a:stretch/>
        </p:blipFill>
        <p:spPr>
          <a:xfrm>
            <a:off x="13849838" y="84552"/>
            <a:ext cx="1680043" cy="1758551"/>
          </a:xfrm>
          <a:prstGeom prst="rect">
            <a:avLst/>
          </a:prstGeom>
          <a:noFill/>
          <a:ln>
            <a:noFill/>
          </a:ln>
        </p:spPr>
      </p:pic>
      <p:pic>
        <p:nvPicPr>
          <p:cNvPr id="381" name="Google Shape;381;g307fe44a450_0_840"/>
          <p:cNvPicPr preferRelativeResize="0"/>
          <p:nvPr/>
        </p:nvPicPr>
        <p:blipFill rotWithShape="1">
          <a:blip r:embed="rId5">
            <a:alphaModFix/>
          </a:blip>
          <a:srcRect l="71056" t="61866" r="12779" b="8057"/>
          <a:stretch/>
        </p:blipFill>
        <p:spPr>
          <a:xfrm>
            <a:off x="15529875" y="136772"/>
            <a:ext cx="1680043" cy="1758556"/>
          </a:xfrm>
          <a:prstGeom prst="rect">
            <a:avLst/>
          </a:prstGeom>
          <a:noFill/>
          <a:ln>
            <a:noFill/>
          </a:ln>
        </p:spPr>
      </p:pic>
    </p:spTree>
    <p:extLst>
      <p:ext uri="{BB962C8B-B14F-4D97-AF65-F5344CB8AC3E}">
        <p14:creationId xmlns:p14="http://schemas.microsoft.com/office/powerpoint/2010/main" val="60581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35707" y="1373190"/>
            <a:ext cx="6645445" cy="8035921"/>
          </a:xfrm>
          <a:prstGeom prst="rect">
            <a:avLst/>
          </a:prstGeom>
        </p:spPr>
        <p:txBody>
          <a:bodyPr lIns="0" tIns="0" rIns="0" bIns="0" rtlCol="0" anchor="t">
            <a:spAutoFit/>
          </a:bodyPr>
          <a:lstStyle/>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Anna Jaques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Baystate Franklin Medical Center</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Berkshire Medical Center</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Beth Israel Deaconess Medical Center</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Beverly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Brigham and Women's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Boston Medical Center</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Cooley Dickinson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Fairview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Lowell General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Massachusetts General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MetroWest Medical Center</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Mount Auburn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Newton-Wellesley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Salem Hospital</a:t>
            </a:r>
          </a:p>
          <a:p>
            <a:pPr marL="431809" lvl="1" indent="-215904" algn="l">
              <a:lnSpc>
                <a:spcPts val="4000"/>
              </a:lnSpc>
              <a:buAutoNum type="arabicPeriod"/>
            </a:pPr>
            <a:r>
              <a:rPr lang="en-US" sz="2000">
                <a:solidFill>
                  <a:srgbClr val="000000"/>
                </a:solidFill>
                <a:latin typeface="Canva Sans 2"/>
                <a:ea typeface="Canva Sans 2"/>
                <a:cs typeface="Canva Sans 2"/>
                <a:sym typeface="Canva Sans 2"/>
              </a:rPr>
              <a:t>Signature Healthcare Brockton Hospital</a:t>
            </a:r>
          </a:p>
        </p:txBody>
      </p:sp>
      <p:sp>
        <p:nvSpPr>
          <p:cNvPr id="4" name="Freeform 4"/>
          <p:cNvSpPr/>
          <p:nvPr/>
        </p:nvSpPr>
        <p:spPr>
          <a:xfrm>
            <a:off x="6247979" y="1535115"/>
            <a:ext cx="10591479" cy="6394606"/>
          </a:xfrm>
          <a:custGeom>
            <a:avLst/>
            <a:gdLst/>
            <a:ahLst/>
            <a:cxnLst/>
            <a:rect l="l" t="t" r="r" b="b"/>
            <a:pathLst>
              <a:path w="10591479" h="6394606">
                <a:moveTo>
                  <a:pt x="0" y="0"/>
                </a:moveTo>
                <a:lnTo>
                  <a:pt x="10591479" y="0"/>
                </a:lnTo>
                <a:lnTo>
                  <a:pt x="10591479" y="6394605"/>
                </a:lnTo>
                <a:lnTo>
                  <a:pt x="0" y="639460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340086" y="657944"/>
            <a:ext cx="15919214" cy="666750"/>
          </a:xfrm>
          <a:prstGeom prst="rect">
            <a:avLst/>
          </a:prstGeom>
        </p:spPr>
        <p:txBody>
          <a:bodyPr lIns="0" tIns="0" rIns="0" bIns="0" rtlCol="0" anchor="t">
            <a:spAutoFit/>
          </a:bodyPr>
          <a:lstStyle/>
          <a:p>
            <a:pPr marL="0" lvl="0" indent="0" algn="l">
              <a:lnSpc>
                <a:spcPts val="5399"/>
              </a:lnSpc>
              <a:spcBef>
                <a:spcPct val="0"/>
              </a:spcBef>
            </a:pPr>
            <a:r>
              <a:rPr lang="en-US" sz="4499" spc="467">
                <a:solidFill>
                  <a:srgbClr val="B22A4A"/>
                </a:solidFill>
                <a:latin typeface="Poppins Light Bold"/>
                <a:ea typeface="Poppins Light Bold"/>
                <a:cs typeface="Poppins Light Bold"/>
                <a:sym typeface="Poppins Light Bold"/>
              </a:rPr>
              <a:t>PMHC BUNDLE: PARTICIPATING HOSPITALS</a:t>
            </a:r>
          </a:p>
        </p:txBody>
      </p:sp>
      <p:sp>
        <p:nvSpPr>
          <p:cNvPr id="6" name="TextBox 6"/>
          <p:cNvSpPr txBox="1"/>
          <p:nvPr/>
        </p:nvSpPr>
        <p:spPr>
          <a:xfrm>
            <a:off x="6247979" y="7998131"/>
            <a:ext cx="6103429" cy="1473196"/>
          </a:xfrm>
          <a:prstGeom prst="rect">
            <a:avLst/>
          </a:prstGeom>
        </p:spPr>
        <p:txBody>
          <a:bodyPr lIns="0" tIns="0" rIns="0" bIns="0" rtlCol="0" anchor="t">
            <a:spAutoFit/>
          </a:bodyPr>
          <a:lstStyle/>
          <a:p>
            <a:pPr algn="l">
              <a:lnSpc>
                <a:spcPts val="4000"/>
              </a:lnSpc>
            </a:pPr>
            <a:r>
              <a:rPr lang="en-US" sz="2000">
                <a:solidFill>
                  <a:srgbClr val="000000"/>
                </a:solidFill>
                <a:latin typeface="Canva Sans 2"/>
                <a:ea typeface="Canva Sans 2"/>
                <a:cs typeface="Canva Sans 2"/>
                <a:sym typeface="Canva Sans 2"/>
              </a:rPr>
              <a:t>17. Southcoast Charlton Memorial Hospital</a:t>
            </a:r>
          </a:p>
          <a:p>
            <a:pPr algn="l">
              <a:lnSpc>
                <a:spcPts val="4000"/>
              </a:lnSpc>
            </a:pPr>
            <a:r>
              <a:rPr lang="en-US" sz="2000">
                <a:solidFill>
                  <a:srgbClr val="000000"/>
                </a:solidFill>
                <a:latin typeface="Canva Sans 2"/>
                <a:ea typeface="Canva Sans 2"/>
                <a:cs typeface="Canva Sans 2"/>
                <a:sym typeface="Canva Sans 2"/>
              </a:rPr>
              <a:t>18. Southcoast St. Luke’s Hospital</a:t>
            </a:r>
          </a:p>
          <a:p>
            <a:pPr algn="l">
              <a:lnSpc>
                <a:spcPts val="4000"/>
              </a:lnSpc>
            </a:pPr>
            <a:r>
              <a:rPr lang="en-US" sz="2000">
                <a:solidFill>
                  <a:srgbClr val="000000"/>
                </a:solidFill>
                <a:latin typeface="Canva Sans 2"/>
                <a:ea typeface="Canva Sans 2"/>
                <a:cs typeface="Canva Sans 2"/>
                <a:sym typeface="Canva Sans 2"/>
              </a:rPr>
              <a:t>19. St. Elizabeth’s Medical Center</a:t>
            </a:r>
          </a:p>
        </p:txBody>
      </p:sp>
      <p:sp>
        <p:nvSpPr>
          <p:cNvPr id="7" name="TextBox 7"/>
          <p:cNvSpPr txBox="1"/>
          <p:nvPr/>
        </p:nvSpPr>
        <p:spPr>
          <a:xfrm>
            <a:off x="11767251" y="7998131"/>
            <a:ext cx="5492049" cy="1473196"/>
          </a:xfrm>
          <a:prstGeom prst="rect">
            <a:avLst/>
          </a:prstGeom>
        </p:spPr>
        <p:txBody>
          <a:bodyPr lIns="0" tIns="0" rIns="0" bIns="0" rtlCol="0" anchor="t">
            <a:spAutoFit/>
          </a:bodyPr>
          <a:lstStyle/>
          <a:p>
            <a:pPr algn="l">
              <a:lnSpc>
                <a:spcPts val="4000"/>
              </a:lnSpc>
            </a:pPr>
            <a:r>
              <a:rPr lang="en-US" sz="2000">
                <a:solidFill>
                  <a:srgbClr val="000000"/>
                </a:solidFill>
                <a:latin typeface="Canva Sans 2"/>
                <a:ea typeface="Canva Sans 2"/>
                <a:cs typeface="Canva Sans 2"/>
                <a:sym typeface="Canva Sans 2"/>
              </a:rPr>
              <a:t>20. Tufts Medical Center</a:t>
            </a:r>
          </a:p>
          <a:p>
            <a:pPr algn="l">
              <a:lnSpc>
                <a:spcPts val="4000"/>
              </a:lnSpc>
            </a:pPr>
            <a:r>
              <a:rPr lang="en-US" sz="2000">
                <a:solidFill>
                  <a:srgbClr val="000000"/>
                </a:solidFill>
                <a:latin typeface="Canva Sans 2"/>
                <a:ea typeface="Canva Sans 2"/>
                <a:cs typeface="Canva Sans 2"/>
                <a:sym typeface="Canva Sans 2"/>
              </a:rPr>
              <a:t>21. UMass Memorial Medical Center</a:t>
            </a:r>
          </a:p>
          <a:p>
            <a:pPr algn="l">
              <a:lnSpc>
                <a:spcPts val="4000"/>
              </a:lnSpc>
            </a:pPr>
            <a:r>
              <a:rPr lang="en-US" sz="2000">
                <a:solidFill>
                  <a:srgbClr val="000000"/>
                </a:solidFill>
                <a:latin typeface="Canva Sans 2"/>
                <a:ea typeface="Canva Sans 2"/>
                <a:cs typeface="Canva Sans 2"/>
                <a:sym typeface="Canva Sans 2"/>
              </a:rPr>
              <a:t>22.  Winchester Hospital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07fe44a450_0_854"/>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388" name="Google Shape;388;g307fe44a450_0_854"/>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389" name="Google Shape;389;g307fe44a450_0_854"/>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390" name="Google Shape;390;g307fe44a450_0_854"/>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FOR </a:t>
            </a:r>
            <a:r>
              <a:rPr lang="en-US" sz="5400" b="1" i="0" u="none" strike="noStrike" cap="none">
                <a:solidFill>
                  <a:srgbClr val="8D638B"/>
                </a:solidFill>
                <a:latin typeface="Lato Black"/>
                <a:ea typeface="Lato Black"/>
                <a:cs typeface="Lato Black"/>
                <a:sym typeface="Lato Black"/>
              </a:rPr>
              <a:t>PROVIDERS</a:t>
            </a:r>
            <a:endParaRPr sz="2100" b="0" i="0" u="none" strike="noStrike" cap="none">
              <a:solidFill>
                <a:srgbClr val="000000"/>
              </a:solidFill>
              <a:latin typeface="Arial"/>
              <a:ea typeface="Arial"/>
              <a:cs typeface="Arial"/>
              <a:sym typeface="Arial"/>
            </a:endParaRPr>
          </a:p>
        </p:txBody>
      </p:sp>
      <p:sp>
        <p:nvSpPr>
          <p:cNvPr id="391" name="Google Shape;391;g307fe44a450_0_854"/>
          <p:cNvSpPr txBox="1"/>
          <p:nvPr/>
        </p:nvSpPr>
        <p:spPr>
          <a:xfrm>
            <a:off x="944390" y="1448529"/>
            <a:ext cx="16526700" cy="6702600"/>
          </a:xfrm>
          <a:prstGeom prst="rect">
            <a:avLst/>
          </a:prstGeom>
          <a:noFill/>
          <a:ln>
            <a:noFill/>
          </a:ln>
        </p:spPr>
        <p:txBody>
          <a:bodyPr spcFirstLastPara="1" wrap="square" lIns="137150" tIns="68550" rIns="137150" bIns="68550" anchor="t" anchorCtr="0">
            <a:spAutoFit/>
          </a:bodyPr>
          <a:lstStyle/>
          <a:p>
            <a:pPr marL="0" marR="0" lvl="0" indent="0" algn="l" rtl="0">
              <a:lnSpc>
                <a:spcPct val="107000"/>
              </a:lnSpc>
              <a:spcBef>
                <a:spcPts val="0"/>
              </a:spcBef>
              <a:spcAft>
                <a:spcPts val="0"/>
              </a:spcAft>
              <a:buClr>
                <a:srgbClr val="000000"/>
              </a:buClr>
              <a:buSzPts val="3900"/>
              <a:buFont typeface="Arial"/>
              <a:buNone/>
            </a:pPr>
            <a:r>
              <a:rPr lang="en-US" sz="3900" b="1" i="0" u="none" strike="noStrike" cap="none">
                <a:solidFill>
                  <a:schemeClr val="dk1"/>
                </a:solidFill>
                <a:latin typeface="Lato Black"/>
                <a:ea typeface="Lato Black"/>
                <a:cs typeface="Lato Black"/>
                <a:sym typeface="Lato Black"/>
              </a:rPr>
              <a:t> Professional Development &amp; Engagement</a:t>
            </a:r>
            <a:endParaRPr sz="3900" b="1" i="0" u="none" strike="noStrike" cap="none">
              <a:solidFill>
                <a:schemeClr val="dk1"/>
              </a:solidFill>
              <a:latin typeface="Lato Black"/>
              <a:ea typeface="Lato Black"/>
              <a:cs typeface="Lato Black"/>
              <a:sym typeface="Lato Black"/>
            </a:endParaRPr>
          </a:p>
          <a:p>
            <a:pPr marL="0" marR="0" lvl="0" indent="0" algn="l" rtl="0">
              <a:lnSpc>
                <a:spcPct val="107000"/>
              </a:lnSpc>
              <a:spcBef>
                <a:spcPts val="0"/>
              </a:spcBef>
              <a:spcAft>
                <a:spcPts val="0"/>
              </a:spcAft>
              <a:buClr>
                <a:srgbClr val="000000"/>
              </a:buClr>
              <a:buSzPts val="3000"/>
              <a:buFont typeface="Arial"/>
              <a:buNone/>
            </a:pPr>
            <a:endParaRPr sz="3000" b="1" i="0" u="none" strike="noStrike" cap="none">
              <a:solidFill>
                <a:schemeClr val="dk1"/>
              </a:solidFill>
              <a:latin typeface="Lato Black"/>
              <a:ea typeface="Lato Black"/>
              <a:cs typeface="Lato Black"/>
              <a:sym typeface="Lato Black"/>
            </a:endParaRPr>
          </a:p>
          <a:p>
            <a:pPr marL="431800" marR="0" lvl="0" indent="-431800" algn="l" rtl="0">
              <a:lnSpc>
                <a:spcPct val="107000"/>
              </a:lnSpc>
              <a:spcBef>
                <a:spcPts val="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Perinatal Mental Health Certification </a:t>
            </a:r>
            <a:r>
              <a:rPr lang="en-US" sz="3800" b="0" i="0" u="none" strike="noStrike" cap="none">
                <a:solidFill>
                  <a:schemeClr val="dk1"/>
                </a:solidFill>
                <a:latin typeface="Lato"/>
                <a:ea typeface="Lato"/>
                <a:cs typeface="Lato"/>
                <a:sym typeface="Lato"/>
              </a:rPr>
              <a:t>(</a:t>
            </a:r>
            <a:r>
              <a:rPr lang="en-US" sz="3800" b="1" i="0" u="none" strike="noStrike" cap="none">
                <a:solidFill>
                  <a:schemeClr val="dk1"/>
                </a:solidFill>
                <a:latin typeface="Lato Black"/>
                <a:ea typeface="Lato Black"/>
                <a:cs typeface="Lato Black"/>
                <a:sym typeface="Lato Black"/>
              </a:rPr>
              <a:t>PMH-C</a:t>
            </a:r>
            <a:r>
              <a:rPr lang="en-US" sz="3800" b="0" i="0" u="none" strike="noStrike" cap="none">
                <a:solidFill>
                  <a:schemeClr val="dk1"/>
                </a:solidFill>
                <a:latin typeface="Lato"/>
                <a:ea typeface="Lato"/>
                <a:cs typeface="Lato"/>
                <a:sym typeface="Lato"/>
              </a:rPr>
              <a:t>): creates professional education and evaluation and a standardization of training and experience.</a:t>
            </a:r>
            <a:endParaRPr sz="3000" b="0" i="0" u="none" strike="noStrike" cap="none">
              <a:solidFill>
                <a:schemeClr val="dk1"/>
              </a:solidFill>
              <a:latin typeface="Lato"/>
              <a:ea typeface="Lato"/>
              <a:cs typeface="Lato"/>
              <a:sym typeface="Lato"/>
            </a:endParaRPr>
          </a:p>
          <a:p>
            <a:pPr marL="431800" marR="0" lvl="0" indent="-431800" algn="l" rtl="0">
              <a:lnSpc>
                <a:spcPct val="107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Perinatal Mental Health Alliance for People of Color </a:t>
            </a:r>
            <a:r>
              <a:rPr lang="en-US" sz="3800" b="0" i="0" u="none" strike="noStrike" cap="none">
                <a:solidFill>
                  <a:schemeClr val="dk1"/>
                </a:solidFill>
                <a:latin typeface="Lato"/>
                <a:ea typeface="Lato"/>
                <a:cs typeface="Lato"/>
                <a:sym typeface="Lato"/>
              </a:rPr>
              <a:t>(</a:t>
            </a:r>
            <a:r>
              <a:rPr lang="en-US" sz="3800" b="1" i="0" u="none" strike="noStrike" cap="none">
                <a:solidFill>
                  <a:schemeClr val="dk1"/>
                </a:solidFill>
                <a:latin typeface="Lato Black"/>
                <a:ea typeface="Lato Black"/>
                <a:cs typeface="Lato Black"/>
                <a:sym typeface="Lato Black"/>
              </a:rPr>
              <a:t>PMHA-POC</a:t>
            </a:r>
            <a:r>
              <a:rPr lang="en-US" sz="3800" b="0" i="0" u="none" strike="noStrike" cap="none">
                <a:solidFill>
                  <a:schemeClr val="dk1"/>
                </a:solidFill>
                <a:latin typeface="Lato"/>
                <a:ea typeface="Lato"/>
                <a:cs typeface="Lato"/>
                <a:sym typeface="Lato"/>
              </a:rPr>
              <a:t>): a program within PSI, aims to fill a gap in support services for professionals and communities of color around PMHDs.</a:t>
            </a:r>
            <a:endParaRPr sz="3000" b="0" i="0" u="none" strike="noStrike" cap="none">
              <a:solidFill>
                <a:schemeClr val="dk1"/>
              </a:solidFill>
              <a:latin typeface="Lato"/>
              <a:ea typeface="Lato"/>
              <a:cs typeface="Lato"/>
              <a:sym typeface="Lato"/>
            </a:endParaRPr>
          </a:p>
          <a:p>
            <a:pPr marL="431800" marR="0" lvl="0" indent="-431800" algn="l" rtl="0">
              <a:lnSpc>
                <a:spcPct val="107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Membership</a:t>
            </a:r>
            <a:r>
              <a:rPr lang="en-US" sz="3800" b="0" i="0" u="none" strike="noStrike" cap="none">
                <a:solidFill>
                  <a:schemeClr val="dk1"/>
                </a:solidFill>
                <a:latin typeface="Lato"/>
                <a:ea typeface="Lato"/>
                <a:cs typeface="Lato"/>
                <a:sym typeface="Lato"/>
              </a:rPr>
              <a:t>: PSI members around the world receive benefits including online learning/networking groups, discounts on trainings, and more.</a:t>
            </a:r>
            <a:endParaRPr sz="3800" b="0" i="0" u="none" strike="noStrike" cap="none">
              <a:solidFill>
                <a:schemeClr val="dk1"/>
              </a:solidFill>
              <a:latin typeface="Lato"/>
              <a:ea typeface="Lato"/>
              <a:cs typeface="Lato"/>
              <a:sym typeface="Lato"/>
            </a:endParaRPr>
          </a:p>
          <a:p>
            <a:pPr marL="431800" marR="0" lvl="0" indent="-431800" algn="l" rtl="0">
              <a:lnSpc>
                <a:spcPct val="107000"/>
              </a:lnSpc>
              <a:spcBef>
                <a:spcPts val="1200"/>
              </a:spcBef>
              <a:spcAft>
                <a:spcPts val="120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PSI State Chapters</a:t>
            </a:r>
            <a:r>
              <a:rPr lang="en-US" sz="3800" b="0" i="0" u="none" strike="noStrike" cap="none">
                <a:solidFill>
                  <a:schemeClr val="dk1"/>
                </a:solidFill>
                <a:latin typeface="Lato"/>
                <a:ea typeface="Lato"/>
                <a:cs typeface="Lato"/>
                <a:sym typeface="Lato"/>
              </a:rPr>
              <a:t>: further the mission of PSI on a statewide level. </a:t>
            </a:r>
            <a:endParaRPr sz="2100" b="0" i="0" u="none" strike="noStrike" cap="none">
              <a:solidFill>
                <a:srgbClr val="000000"/>
              </a:solidFill>
              <a:latin typeface="Arial"/>
              <a:ea typeface="Arial"/>
              <a:cs typeface="Arial"/>
              <a:sym typeface="Arial"/>
            </a:endParaRPr>
          </a:p>
        </p:txBody>
      </p:sp>
      <p:cxnSp>
        <p:nvCxnSpPr>
          <p:cNvPr id="392" name="Google Shape;392;g307fe44a450_0_854"/>
          <p:cNvCxnSpPr/>
          <p:nvPr/>
        </p:nvCxnSpPr>
        <p:spPr>
          <a:xfrm rot="10800000" flipH="1">
            <a:off x="1230883" y="1318271"/>
            <a:ext cx="11356800" cy="1800"/>
          </a:xfrm>
          <a:prstGeom prst="straightConnector1">
            <a:avLst/>
          </a:prstGeom>
          <a:noFill/>
          <a:ln w="22225" cap="flat" cmpd="sng">
            <a:solidFill>
              <a:srgbClr val="5190BB"/>
            </a:solidFill>
            <a:prstDash val="solid"/>
            <a:miter lim="800000"/>
            <a:headEnd type="none" w="sm" len="sm"/>
            <a:tailEnd type="none" w="sm" len="sm"/>
          </a:ln>
        </p:spPr>
      </p:cxnSp>
      <p:sp>
        <p:nvSpPr>
          <p:cNvPr id="393" name="Google Shape;393;g307fe44a450_0_854"/>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394" name="Google Shape;394;g307fe44a450_0_854"/>
          <p:cNvPicPr preferRelativeResize="0"/>
          <p:nvPr/>
        </p:nvPicPr>
        <p:blipFill rotWithShape="1">
          <a:blip r:embed="rId5">
            <a:alphaModFix/>
          </a:blip>
          <a:srcRect l="68656" r="6608" b="59797"/>
          <a:stretch/>
        </p:blipFill>
        <p:spPr>
          <a:xfrm>
            <a:off x="11981879" y="15900"/>
            <a:ext cx="1841520" cy="1895886"/>
          </a:xfrm>
          <a:prstGeom prst="rect">
            <a:avLst/>
          </a:prstGeom>
          <a:noFill/>
          <a:ln>
            <a:noFill/>
          </a:ln>
        </p:spPr>
      </p:pic>
      <p:pic>
        <p:nvPicPr>
          <p:cNvPr id="395" name="Google Shape;395;g307fe44a450_0_854"/>
          <p:cNvPicPr preferRelativeResize="0"/>
          <p:nvPr/>
        </p:nvPicPr>
        <p:blipFill rotWithShape="1">
          <a:blip r:embed="rId5">
            <a:alphaModFix/>
          </a:blip>
          <a:srcRect l="68795" t="40238" r="6470" b="26845"/>
          <a:stretch/>
        </p:blipFill>
        <p:spPr>
          <a:xfrm>
            <a:off x="14056236" y="16056"/>
            <a:ext cx="1841515" cy="1552268"/>
          </a:xfrm>
          <a:prstGeom prst="rect">
            <a:avLst/>
          </a:prstGeom>
          <a:noFill/>
          <a:ln>
            <a:noFill/>
          </a:ln>
        </p:spPr>
      </p:pic>
      <p:pic>
        <p:nvPicPr>
          <p:cNvPr id="396" name="Google Shape;396;g307fe44a450_0_854"/>
          <p:cNvPicPr preferRelativeResize="0"/>
          <p:nvPr/>
        </p:nvPicPr>
        <p:blipFill rotWithShape="1">
          <a:blip r:embed="rId5">
            <a:alphaModFix/>
          </a:blip>
          <a:srcRect l="68515" t="71395" r="6750" b="-1505"/>
          <a:stretch/>
        </p:blipFill>
        <p:spPr>
          <a:xfrm>
            <a:off x="15901988" y="17363"/>
            <a:ext cx="2156179" cy="1662676"/>
          </a:xfrm>
          <a:prstGeom prst="rect">
            <a:avLst/>
          </a:prstGeom>
          <a:noFill/>
          <a:ln>
            <a:noFill/>
          </a:ln>
        </p:spPr>
      </p:pic>
    </p:spTree>
    <p:extLst>
      <p:ext uri="{BB962C8B-B14F-4D97-AF65-F5344CB8AC3E}">
        <p14:creationId xmlns:p14="http://schemas.microsoft.com/office/powerpoint/2010/main" val="769958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07fe44a450_0_868"/>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03" name="Google Shape;403;g307fe44a450_0_868"/>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404" name="Google Shape;404;g307fe44a450_0_868"/>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405" name="Google Shape;405;g307fe44a450_0_868"/>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
        <p:nvSpPr>
          <p:cNvPr id="406" name="Google Shape;406;g307fe44a450_0_868"/>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PSI RESOURCES FOR </a:t>
            </a:r>
            <a:r>
              <a:rPr lang="en-US" sz="5400" b="1" i="0" u="none" strike="noStrike" cap="none">
                <a:solidFill>
                  <a:srgbClr val="8D638B"/>
                </a:solidFill>
                <a:latin typeface="Lato Black"/>
                <a:ea typeface="Lato Black"/>
                <a:cs typeface="Lato Black"/>
                <a:sym typeface="Lato Black"/>
              </a:rPr>
              <a:t>PROVIDERS</a:t>
            </a:r>
            <a:endParaRPr sz="2100" b="0" i="0" u="none" strike="noStrike" cap="none">
              <a:solidFill>
                <a:srgbClr val="000000"/>
              </a:solidFill>
              <a:latin typeface="Arial"/>
              <a:ea typeface="Arial"/>
              <a:cs typeface="Arial"/>
              <a:sym typeface="Arial"/>
            </a:endParaRPr>
          </a:p>
        </p:txBody>
      </p:sp>
      <p:cxnSp>
        <p:nvCxnSpPr>
          <p:cNvPr id="407" name="Google Shape;407;g307fe44a450_0_868"/>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408" name="Google Shape;408;g307fe44a450_0_868"/>
          <p:cNvSpPr txBox="1"/>
          <p:nvPr/>
        </p:nvSpPr>
        <p:spPr>
          <a:xfrm>
            <a:off x="1705875" y="1860975"/>
            <a:ext cx="10158000" cy="57378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5700"/>
              <a:buFont typeface="Arial"/>
              <a:buNone/>
            </a:pPr>
            <a:r>
              <a:rPr lang="en-US" sz="5700" b="0" i="0" u="none" strike="noStrike" cap="none">
                <a:solidFill>
                  <a:srgbClr val="000000"/>
                </a:solidFill>
                <a:latin typeface="Lato Black"/>
                <a:ea typeface="Lato Black"/>
                <a:cs typeface="Lato Black"/>
                <a:sym typeface="Lato Black"/>
              </a:rPr>
              <a:t>PSI Trainings:</a:t>
            </a:r>
            <a:endParaRPr sz="5700" b="0" i="0" u="none" strike="noStrike" cap="none">
              <a:solidFill>
                <a:srgbClr val="000000"/>
              </a:solidFill>
              <a:latin typeface="Lato Black"/>
              <a:ea typeface="Lato Black"/>
              <a:cs typeface="Lato Black"/>
              <a:sym typeface="Lato Black"/>
            </a:endParaRPr>
          </a:p>
          <a:p>
            <a:pPr marL="685800" marR="0" lvl="0" indent="-660400" algn="l" rtl="0">
              <a:lnSpc>
                <a:spcPct val="100000"/>
              </a:lnSpc>
              <a:spcBef>
                <a:spcPts val="0"/>
              </a:spcBef>
              <a:spcAft>
                <a:spcPts val="0"/>
              </a:spcAft>
              <a:buClr>
                <a:srgbClr val="000000"/>
              </a:buClr>
              <a:buSzPts val="5000"/>
              <a:buFont typeface="Lato"/>
              <a:buChar char="●"/>
            </a:pPr>
            <a:r>
              <a:rPr lang="en-US" sz="5000" b="0" i="0" u="none" strike="noStrike" cap="none">
                <a:solidFill>
                  <a:schemeClr val="dk1"/>
                </a:solidFill>
                <a:latin typeface="Lato"/>
                <a:ea typeface="Lato"/>
                <a:cs typeface="Lato"/>
                <a:sym typeface="Lato"/>
              </a:rPr>
              <a:t>2-day Components of Care</a:t>
            </a:r>
            <a:endParaRPr sz="5000" b="0" i="0" u="none" strike="noStrike" cap="none">
              <a:solidFill>
                <a:schemeClr val="dk1"/>
              </a:solidFill>
              <a:latin typeface="Lato"/>
              <a:ea typeface="Lato"/>
              <a:cs typeface="Lato"/>
              <a:sym typeface="Lato"/>
            </a:endParaRPr>
          </a:p>
          <a:p>
            <a:pPr marL="685800" marR="0" lvl="0" indent="-660400" algn="l" rtl="0">
              <a:lnSpc>
                <a:spcPct val="100000"/>
              </a:lnSpc>
              <a:spcBef>
                <a:spcPts val="0"/>
              </a:spcBef>
              <a:spcAft>
                <a:spcPts val="0"/>
              </a:spcAft>
              <a:buClr>
                <a:schemeClr val="dk1"/>
              </a:buClr>
              <a:buSzPts val="5000"/>
              <a:buFont typeface="Lato"/>
              <a:buChar char="●"/>
            </a:pPr>
            <a:r>
              <a:rPr lang="en-US" sz="5000" b="0" i="0" u="none" strike="noStrike" cap="none">
                <a:solidFill>
                  <a:schemeClr val="dk1"/>
                </a:solidFill>
                <a:latin typeface="Lato"/>
                <a:ea typeface="Lato"/>
                <a:cs typeface="Lato"/>
                <a:sym typeface="Lato"/>
              </a:rPr>
              <a:t>Advanced Psychotherapy</a:t>
            </a:r>
            <a:endParaRPr sz="5000" b="0" i="0" u="none" strike="noStrike" cap="none">
              <a:solidFill>
                <a:schemeClr val="dk1"/>
              </a:solidFill>
              <a:latin typeface="Lato"/>
              <a:ea typeface="Lato"/>
              <a:cs typeface="Lato"/>
              <a:sym typeface="Lato"/>
            </a:endParaRPr>
          </a:p>
          <a:p>
            <a:pPr marL="685800" marR="0" lvl="0" indent="-660400" algn="l" rtl="0">
              <a:lnSpc>
                <a:spcPct val="100000"/>
              </a:lnSpc>
              <a:spcBef>
                <a:spcPts val="0"/>
              </a:spcBef>
              <a:spcAft>
                <a:spcPts val="0"/>
              </a:spcAft>
              <a:buClr>
                <a:schemeClr val="dk1"/>
              </a:buClr>
              <a:buSzPts val="5000"/>
              <a:buFont typeface="Lato"/>
              <a:buChar char="●"/>
            </a:pPr>
            <a:r>
              <a:rPr lang="en-US" sz="5000" b="0" i="0" u="none" strike="noStrike" cap="none">
                <a:solidFill>
                  <a:schemeClr val="dk1"/>
                </a:solidFill>
                <a:latin typeface="Lato"/>
                <a:ea typeface="Lato"/>
                <a:cs typeface="Lato"/>
                <a:sym typeface="Lato"/>
              </a:rPr>
              <a:t>Advanced Psychopharmacology</a:t>
            </a:r>
            <a:endParaRPr sz="5000" b="0" i="0" u="none" strike="noStrike" cap="none">
              <a:solidFill>
                <a:schemeClr val="dk1"/>
              </a:solidFill>
              <a:latin typeface="Lato"/>
              <a:ea typeface="Lato"/>
              <a:cs typeface="Lato"/>
              <a:sym typeface="Lato"/>
            </a:endParaRPr>
          </a:p>
          <a:p>
            <a:pPr marL="685800" marR="0" lvl="0" indent="-660400" algn="l" rtl="0">
              <a:lnSpc>
                <a:spcPct val="100000"/>
              </a:lnSpc>
              <a:spcBef>
                <a:spcPts val="0"/>
              </a:spcBef>
              <a:spcAft>
                <a:spcPts val="0"/>
              </a:spcAft>
              <a:buClr>
                <a:schemeClr val="dk1"/>
              </a:buClr>
              <a:buSzPts val="5000"/>
              <a:buFont typeface="Lato"/>
              <a:buChar char="●"/>
            </a:pPr>
            <a:r>
              <a:rPr lang="en-US" sz="5000" b="0" i="0" u="none" strike="noStrike" cap="none">
                <a:solidFill>
                  <a:schemeClr val="dk1"/>
                </a:solidFill>
                <a:latin typeface="Lato"/>
                <a:ea typeface="Lato"/>
                <a:cs typeface="Lato"/>
                <a:sym typeface="Lato"/>
              </a:rPr>
              <a:t>Perinatal Grief and Loss</a:t>
            </a:r>
            <a:endParaRPr sz="5000" b="0" i="0" u="none" strike="noStrike" cap="none">
              <a:solidFill>
                <a:schemeClr val="dk1"/>
              </a:solidFill>
              <a:latin typeface="Lato"/>
              <a:ea typeface="Lato"/>
              <a:cs typeface="Lato"/>
              <a:sym typeface="Lato"/>
            </a:endParaRPr>
          </a:p>
          <a:p>
            <a:pPr marL="685800" marR="0" lvl="0" indent="-660400" algn="l" rtl="0">
              <a:lnSpc>
                <a:spcPct val="100000"/>
              </a:lnSpc>
              <a:spcBef>
                <a:spcPts val="0"/>
              </a:spcBef>
              <a:spcAft>
                <a:spcPts val="0"/>
              </a:spcAft>
              <a:buClr>
                <a:schemeClr val="dk1"/>
              </a:buClr>
              <a:buSzPts val="5000"/>
              <a:buFont typeface="Lato"/>
              <a:buChar char="●"/>
            </a:pPr>
            <a:r>
              <a:rPr lang="en-US" sz="5000" b="0" i="0" u="none" strike="noStrike" cap="none">
                <a:solidFill>
                  <a:schemeClr val="dk1"/>
                </a:solidFill>
                <a:latin typeface="Lato"/>
                <a:ea typeface="Lato"/>
                <a:cs typeface="Lato"/>
                <a:sym typeface="Lato"/>
              </a:rPr>
              <a:t>Paternal PMH</a:t>
            </a:r>
            <a:endParaRPr sz="5000" b="0" i="0" u="none" strike="noStrike" cap="none">
              <a:solidFill>
                <a:schemeClr val="dk1"/>
              </a:solidFill>
              <a:latin typeface="Lato"/>
              <a:ea typeface="Lato"/>
              <a:cs typeface="Lato"/>
              <a:sym typeface="Lato"/>
            </a:endParaRPr>
          </a:p>
          <a:p>
            <a:pPr marL="685800" marR="0" lvl="0" indent="-660400" algn="l" rtl="0">
              <a:lnSpc>
                <a:spcPct val="100000"/>
              </a:lnSpc>
              <a:spcBef>
                <a:spcPts val="0"/>
              </a:spcBef>
              <a:spcAft>
                <a:spcPts val="0"/>
              </a:spcAft>
              <a:buClr>
                <a:schemeClr val="dk1"/>
              </a:buClr>
              <a:buSzPts val="5000"/>
              <a:buFont typeface="Lato"/>
              <a:buChar char="●"/>
            </a:pPr>
            <a:r>
              <a:rPr lang="en-US" sz="5000" b="0" i="0" u="none" strike="noStrike" cap="none">
                <a:solidFill>
                  <a:schemeClr val="dk1"/>
                </a:solidFill>
                <a:latin typeface="Lato"/>
                <a:ea typeface="Lato"/>
                <a:cs typeface="Lato"/>
                <a:sym typeface="Lato"/>
              </a:rPr>
              <a:t>PMH 101 (</a:t>
            </a:r>
            <a:r>
              <a:rPr lang="en-US" sz="5000" b="1" i="0" u="none" strike="noStrike" cap="none">
                <a:solidFill>
                  <a:srgbClr val="5190BB"/>
                </a:solidFill>
                <a:latin typeface="Lato"/>
                <a:ea typeface="Lato"/>
                <a:cs typeface="Lato"/>
                <a:sym typeface="Lato"/>
              </a:rPr>
              <a:t>FREE</a:t>
            </a:r>
            <a:r>
              <a:rPr lang="en-US" sz="5000" b="0" i="0" u="none" strike="noStrike" cap="none">
                <a:solidFill>
                  <a:schemeClr val="dk1"/>
                </a:solidFill>
                <a:latin typeface="Lato"/>
                <a:ea typeface="Lato"/>
                <a:cs typeface="Lato"/>
                <a:sym typeface="Lato"/>
              </a:rPr>
              <a:t> 90-min webinar)</a:t>
            </a:r>
            <a:endParaRPr sz="5000" b="0" i="0" u="none" strike="noStrike" cap="none">
              <a:solidFill>
                <a:schemeClr val="dk1"/>
              </a:solidFill>
              <a:latin typeface="Lato"/>
              <a:ea typeface="Lato"/>
              <a:cs typeface="Lato"/>
              <a:sym typeface="Lato"/>
            </a:endParaRPr>
          </a:p>
        </p:txBody>
      </p:sp>
      <p:pic>
        <p:nvPicPr>
          <p:cNvPr id="409" name="Google Shape;409;g307fe44a450_0_868"/>
          <p:cNvPicPr preferRelativeResize="0"/>
          <p:nvPr/>
        </p:nvPicPr>
        <p:blipFill rotWithShape="1">
          <a:blip r:embed="rId5">
            <a:alphaModFix/>
          </a:blip>
          <a:srcRect l="57102" t="5651" r="5307" b="6598"/>
          <a:stretch/>
        </p:blipFill>
        <p:spPr>
          <a:xfrm>
            <a:off x="11970151" y="1518224"/>
            <a:ext cx="5700264" cy="7484813"/>
          </a:xfrm>
          <a:prstGeom prst="rect">
            <a:avLst/>
          </a:prstGeom>
          <a:noFill/>
          <a:ln>
            <a:noFill/>
          </a:ln>
        </p:spPr>
      </p:pic>
    </p:spTree>
    <p:extLst>
      <p:ext uri="{BB962C8B-B14F-4D97-AF65-F5344CB8AC3E}">
        <p14:creationId xmlns:p14="http://schemas.microsoft.com/office/powerpoint/2010/main" val="3854497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07fe44a450_0_955"/>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16" name="Google Shape;416;g307fe44a450_0_955"/>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417" name="Google Shape;417;g307fe44a450_0_955"/>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418" name="Google Shape;418;g307fe44a450_0_955"/>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PSI RESOURCES FOR </a:t>
            </a:r>
            <a:r>
              <a:rPr lang="en-US" sz="5400" b="1" i="0" u="none" strike="noStrike" cap="none">
                <a:solidFill>
                  <a:srgbClr val="5190BB"/>
                </a:solidFill>
                <a:latin typeface="Lato Black"/>
                <a:ea typeface="Lato Black"/>
                <a:cs typeface="Lato Black"/>
                <a:sym typeface="Lato Black"/>
              </a:rPr>
              <a:t>PARENTS</a:t>
            </a:r>
            <a:endParaRPr sz="2100" b="0" i="0" u="none" strike="noStrike" cap="none">
              <a:solidFill>
                <a:srgbClr val="000000"/>
              </a:solidFill>
              <a:latin typeface="Arial"/>
              <a:ea typeface="Arial"/>
              <a:cs typeface="Arial"/>
              <a:sym typeface="Arial"/>
            </a:endParaRPr>
          </a:p>
        </p:txBody>
      </p:sp>
      <p:sp>
        <p:nvSpPr>
          <p:cNvPr id="419" name="Google Shape;419;g307fe44a450_0_955"/>
          <p:cNvSpPr txBox="1"/>
          <p:nvPr/>
        </p:nvSpPr>
        <p:spPr>
          <a:xfrm>
            <a:off x="1230903" y="1688347"/>
            <a:ext cx="16697700" cy="7588500"/>
          </a:xfrm>
          <a:prstGeom prst="rect">
            <a:avLst/>
          </a:prstGeom>
          <a:noFill/>
          <a:ln>
            <a:noFill/>
          </a:ln>
        </p:spPr>
        <p:txBody>
          <a:bodyPr spcFirstLastPara="1" wrap="square" lIns="137150" tIns="68550" rIns="137150" bIns="68550" anchor="t" anchorCtr="0">
            <a:spAutoFit/>
          </a:bodyPr>
          <a:lstStyle/>
          <a:p>
            <a:pPr marL="431800" marR="0" lvl="0" indent="-431800" algn="l" rtl="0">
              <a:lnSpc>
                <a:spcPct val="100000"/>
              </a:lnSpc>
              <a:spcBef>
                <a:spcPts val="0"/>
              </a:spcBef>
              <a:spcAft>
                <a:spcPts val="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PSI Website</a:t>
            </a:r>
            <a:r>
              <a:rPr lang="en-US" sz="3600" b="0" i="0" u="none" strike="noStrike" cap="none">
                <a:solidFill>
                  <a:schemeClr val="dk1"/>
                </a:solidFill>
                <a:latin typeface="Lato"/>
                <a:ea typeface="Lato"/>
                <a:cs typeface="Lato"/>
                <a:sym typeface="Lato"/>
              </a:rPr>
              <a:t>: Support, education, and local resources (</a:t>
            </a:r>
            <a:r>
              <a:rPr lang="en-US" sz="3600" b="0" i="0" u="none" strike="noStrike" cap="none">
                <a:solidFill>
                  <a:srgbClr val="5190BB"/>
                </a:solidFill>
                <a:latin typeface="Lato Black"/>
                <a:ea typeface="Lato Black"/>
                <a:cs typeface="Lato Black"/>
                <a:sym typeface="Lato Black"/>
              </a:rPr>
              <a:t>www.postpartum.net</a:t>
            </a:r>
            <a:r>
              <a:rPr lang="en-US" sz="3600" b="0" i="0" u="none" strike="noStrike" cap="none">
                <a:solidFill>
                  <a:schemeClr val="dk1"/>
                </a:solidFill>
                <a:latin typeface="Lato"/>
                <a:ea typeface="Lato"/>
                <a:cs typeface="Lato"/>
                <a:sym typeface="Lato"/>
              </a:rPr>
              <a:t>).</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PSI HelpLine</a:t>
            </a:r>
            <a:r>
              <a:rPr lang="en-US" sz="3600" b="0" i="0" u="none" strike="noStrike" cap="none">
                <a:solidFill>
                  <a:schemeClr val="dk1"/>
                </a:solidFill>
                <a:latin typeface="Lato"/>
                <a:ea typeface="Lato"/>
                <a:cs typeface="Lato"/>
                <a:sym typeface="Lato"/>
              </a:rPr>
              <a:t>: </a:t>
            </a:r>
            <a:endParaRPr sz="2100" b="0" i="0" u="none" strike="noStrike" cap="none">
              <a:solidFill>
                <a:srgbClr val="000000"/>
              </a:solidFill>
              <a:latin typeface="Arial"/>
              <a:ea typeface="Arial"/>
              <a:cs typeface="Arial"/>
              <a:sym typeface="Arial"/>
            </a:endParaRPr>
          </a:p>
          <a:p>
            <a:pPr marL="1117600" marR="0" lvl="1" indent="-431800" algn="l" rtl="0">
              <a:lnSpc>
                <a:spcPct val="100000"/>
              </a:lnSpc>
              <a:spcBef>
                <a:spcPts val="1200"/>
              </a:spcBef>
              <a:spcAft>
                <a:spcPts val="0"/>
              </a:spcAft>
              <a:buClr>
                <a:schemeClr val="dk1"/>
              </a:buClr>
              <a:buSzPts val="3000"/>
              <a:buFont typeface="Arial"/>
              <a:buChar char="•"/>
            </a:pPr>
            <a:r>
              <a:rPr lang="en-US" sz="3000" b="0" i="0" u="none" strike="noStrike" cap="none">
                <a:solidFill>
                  <a:schemeClr val="dk1"/>
                </a:solidFill>
                <a:latin typeface="Lato"/>
                <a:ea typeface="Lato"/>
                <a:cs typeface="Lato"/>
                <a:sym typeface="Lato"/>
              </a:rPr>
              <a:t>English, call or text 'HELP' to </a:t>
            </a:r>
            <a:r>
              <a:rPr lang="en-US" sz="3000" b="1" i="0" u="none" strike="noStrike" cap="none">
                <a:solidFill>
                  <a:srgbClr val="5190BB"/>
                </a:solidFill>
                <a:latin typeface="Lato Black"/>
                <a:ea typeface="Lato Black"/>
                <a:cs typeface="Lato Black"/>
                <a:sym typeface="Lato Black"/>
              </a:rPr>
              <a:t>800-944-4773</a:t>
            </a:r>
            <a:endParaRPr sz="3000" b="0" i="0" u="none" strike="noStrike" cap="none">
              <a:solidFill>
                <a:schemeClr val="dk1"/>
              </a:solidFill>
              <a:latin typeface="Lato"/>
              <a:ea typeface="Lato"/>
              <a:cs typeface="Lato"/>
              <a:sym typeface="Lato"/>
            </a:endParaRPr>
          </a:p>
          <a:p>
            <a:pPr marL="1117600" marR="0" lvl="1" indent="-431800" algn="l" rtl="0">
              <a:lnSpc>
                <a:spcPct val="100000"/>
              </a:lnSpc>
              <a:spcBef>
                <a:spcPts val="1200"/>
              </a:spcBef>
              <a:spcAft>
                <a:spcPts val="0"/>
              </a:spcAft>
              <a:buClr>
                <a:schemeClr val="dk1"/>
              </a:buClr>
              <a:buSzPts val="3000"/>
              <a:buFont typeface="Arial"/>
              <a:buChar char="•"/>
            </a:pPr>
            <a:r>
              <a:rPr lang="en-US" sz="3000" b="0" i="0" u="none" strike="noStrike" cap="none">
                <a:solidFill>
                  <a:schemeClr val="dk1"/>
                </a:solidFill>
                <a:latin typeface="Lato"/>
                <a:ea typeface="Lato"/>
                <a:cs typeface="Lato"/>
                <a:sym typeface="Lato"/>
              </a:rPr>
              <a:t>Spanish, call </a:t>
            </a:r>
            <a:r>
              <a:rPr lang="en-US" sz="3000" b="1" i="0" u="none" strike="noStrike" cap="none">
                <a:solidFill>
                  <a:srgbClr val="5190BB"/>
                </a:solidFill>
                <a:latin typeface="Lato Black"/>
                <a:ea typeface="Lato Black"/>
                <a:cs typeface="Lato Black"/>
                <a:sym typeface="Lato Black"/>
              </a:rPr>
              <a:t>800-944-4773</a:t>
            </a:r>
            <a:r>
              <a:rPr lang="en-US" sz="3000" b="0" i="0" u="none" strike="noStrike" cap="none">
                <a:solidFill>
                  <a:schemeClr val="dk1"/>
                </a:solidFill>
                <a:latin typeface="Lato"/>
                <a:ea typeface="Lato"/>
                <a:cs typeface="Lato"/>
                <a:sym typeface="Lato"/>
              </a:rPr>
              <a:t> or text </a:t>
            </a:r>
            <a:r>
              <a:rPr lang="en-US" sz="3000" b="1" i="0" u="none" strike="noStrike" cap="none">
                <a:solidFill>
                  <a:srgbClr val="5190BB"/>
                </a:solidFill>
                <a:latin typeface="Lato Black"/>
                <a:ea typeface="Lato Black"/>
                <a:cs typeface="Lato Black"/>
                <a:sym typeface="Lato Black"/>
              </a:rPr>
              <a:t>971-203-7773</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Find Local Help</a:t>
            </a:r>
            <a:r>
              <a:rPr lang="en-US" sz="3600" b="0" i="0" u="none" strike="noStrike" cap="none">
                <a:solidFill>
                  <a:schemeClr val="dk1"/>
                </a:solidFill>
                <a:latin typeface="Lato"/>
                <a:ea typeface="Lato"/>
                <a:cs typeface="Lato"/>
                <a:sym typeface="Lato"/>
              </a:rPr>
              <a:t>: PSI Support Coordinators connect families to local resources and providers. </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Provider Directory</a:t>
            </a:r>
            <a:r>
              <a:rPr lang="en-US" sz="3600" b="0" i="0" u="none" strike="noStrike" cap="none">
                <a:solidFill>
                  <a:schemeClr val="dk1"/>
                </a:solidFill>
                <a:latin typeface="Lato"/>
                <a:ea typeface="Lato"/>
                <a:cs typeface="Lato"/>
                <a:sym typeface="Lato"/>
              </a:rPr>
              <a:t>: </a:t>
            </a:r>
            <a:r>
              <a:rPr lang="en-US" sz="3600" b="0" i="0" u="none" strike="noStrike" cap="none">
                <a:solidFill>
                  <a:srgbClr val="000000"/>
                </a:solidFill>
                <a:latin typeface="Lato"/>
                <a:ea typeface="Lato"/>
                <a:cs typeface="Lato"/>
                <a:sym typeface="Lato"/>
              </a:rPr>
              <a:t>search for trained perinatal mental health providers. </a:t>
            </a:r>
            <a:r>
              <a:rPr lang="en-US" sz="3000" b="0" i="0" u="none" strike="noStrike" cap="none">
                <a:solidFill>
                  <a:srgbClr val="000000"/>
                </a:solidFill>
                <a:latin typeface="Lato"/>
                <a:ea typeface="Lato"/>
                <a:cs typeface="Lato"/>
                <a:sym typeface="Lato"/>
              </a:rPr>
              <a:t>(</a:t>
            </a:r>
            <a:r>
              <a:rPr lang="en-US" sz="3000" b="1" i="0" u="none" strike="noStrike" cap="none">
                <a:solidFill>
                  <a:srgbClr val="5190BB"/>
                </a:solidFill>
                <a:latin typeface="Lato"/>
                <a:ea typeface="Lato"/>
                <a:cs typeface="Lato"/>
                <a:sym typeface="Lato"/>
              </a:rPr>
              <a:t>www.psidirectory.com</a:t>
            </a:r>
            <a:r>
              <a:rPr lang="en-US" sz="3000" b="0" i="0" u="none" strike="noStrike" cap="none">
                <a:solidFill>
                  <a:srgbClr val="000000"/>
                </a:solidFill>
                <a:latin typeface="Lato"/>
                <a:ea typeface="Lato"/>
                <a:cs typeface="Lato"/>
                <a:sym typeface="Lato"/>
              </a:rPr>
              <a:t>) </a:t>
            </a:r>
            <a:endParaRPr sz="30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Online Support Groups</a:t>
            </a:r>
            <a:r>
              <a:rPr lang="en-US" sz="3600" b="0" i="0" u="none" strike="noStrike" cap="none">
                <a:solidFill>
                  <a:schemeClr val="dk1"/>
                </a:solidFill>
                <a:latin typeface="Lato"/>
                <a:ea typeface="Lato"/>
                <a:cs typeface="Lato"/>
                <a:sym typeface="Lato"/>
              </a:rPr>
              <a:t>: </a:t>
            </a:r>
            <a:r>
              <a:rPr lang="en-US" sz="3600" b="1">
                <a:solidFill>
                  <a:srgbClr val="5190BB"/>
                </a:solidFill>
                <a:latin typeface="Lato Black"/>
                <a:ea typeface="Lato Black"/>
                <a:cs typeface="Lato Black"/>
                <a:sym typeface="Lato Black"/>
              </a:rPr>
              <a:t>50</a:t>
            </a:r>
            <a:r>
              <a:rPr lang="en-US" sz="3600" b="1" i="0" u="none" strike="noStrike" cap="none">
                <a:solidFill>
                  <a:srgbClr val="5190BB"/>
                </a:solidFill>
                <a:latin typeface="Lato Black"/>
                <a:ea typeface="Lato Black"/>
                <a:cs typeface="Lato Black"/>
                <a:sym typeface="Lato Black"/>
              </a:rPr>
              <a:t>+ </a:t>
            </a:r>
            <a:r>
              <a:rPr lang="en-US" sz="3600" b="0" i="0" u="none" strike="noStrike" cap="none">
                <a:solidFill>
                  <a:schemeClr val="dk1"/>
                </a:solidFill>
                <a:latin typeface="Lato"/>
                <a:ea typeface="Lato"/>
                <a:cs typeface="Lato"/>
                <a:sym typeface="Lato"/>
              </a:rPr>
              <a:t>free support groups focused on a wide range of specialized perinatal needs.</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1200"/>
              </a:spcAft>
              <a:buClr>
                <a:schemeClr val="dk1"/>
              </a:buClr>
              <a:buSzPts val="3600"/>
              <a:buFont typeface="Arial"/>
              <a:buChar char="•"/>
            </a:pPr>
            <a:r>
              <a:rPr lang="en-US" sz="3600" b="1" i="0" u="none" strike="noStrike" cap="none">
                <a:solidFill>
                  <a:schemeClr val="dk1"/>
                </a:solidFill>
                <a:latin typeface="Lato Black"/>
                <a:ea typeface="Lato Black"/>
                <a:cs typeface="Lato Black"/>
                <a:sym typeface="Lato Black"/>
              </a:rPr>
              <a:t>Peer Mentor Program</a:t>
            </a:r>
            <a:r>
              <a:rPr lang="en-US" sz="3600" b="0" i="0" u="none" strike="noStrike" cap="none">
                <a:solidFill>
                  <a:schemeClr val="dk1"/>
                </a:solidFill>
                <a:latin typeface="Lato"/>
                <a:ea typeface="Lato"/>
                <a:cs typeface="Lato"/>
                <a:sym typeface="Lato"/>
              </a:rPr>
              <a:t>: Parents are paired with a fully recovered survivor from a PMHD for support.</a:t>
            </a:r>
            <a:endParaRPr sz="2100" b="0" i="0" u="none" strike="noStrike" cap="none">
              <a:solidFill>
                <a:srgbClr val="000000"/>
              </a:solidFill>
              <a:latin typeface="Arial"/>
              <a:ea typeface="Arial"/>
              <a:cs typeface="Arial"/>
              <a:sym typeface="Arial"/>
            </a:endParaRPr>
          </a:p>
        </p:txBody>
      </p:sp>
      <p:cxnSp>
        <p:nvCxnSpPr>
          <p:cNvPr id="420" name="Google Shape;420;g307fe44a450_0_955"/>
          <p:cNvCxnSpPr/>
          <p:nvPr/>
        </p:nvCxnSpPr>
        <p:spPr>
          <a:xfrm>
            <a:off x="1266488" y="1436513"/>
            <a:ext cx="10941900" cy="16200"/>
          </a:xfrm>
          <a:prstGeom prst="straightConnector1">
            <a:avLst/>
          </a:prstGeom>
          <a:noFill/>
          <a:ln w="22225" cap="flat" cmpd="sng">
            <a:solidFill>
              <a:srgbClr val="5190BB"/>
            </a:solidFill>
            <a:prstDash val="solid"/>
            <a:miter lim="800000"/>
            <a:headEnd type="none" w="sm" len="sm"/>
            <a:tailEnd type="none" w="sm" len="sm"/>
          </a:ln>
        </p:spPr>
      </p:cxnSp>
      <p:sp>
        <p:nvSpPr>
          <p:cNvPr id="421" name="Google Shape;421;g307fe44a450_0_955"/>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422" name="Google Shape;422;g307fe44a450_0_955"/>
          <p:cNvPicPr preferRelativeResize="0"/>
          <p:nvPr/>
        </p:nvPicPr>
        <p:blipFill rotWithShape="1">
          <a:blip r:embed="rId5">
            <a:alphaModFix/>
          </a:blip>
          <a:srcRect l="56603" t="57984" r="17763" b="4221"/>
          <a:stretch/>
        </p:blipFill>
        <p:spPr>
          <a:xfrm>
            <a:off x="15206061" y="179492"/>
            <a:ext cx="1646026" cy="1452622"/>
          </a:xfrm>
          <a:prstGeom prst="rect">
            <a:avLst/>
          </a:prstGeom>
          <a:noFill/>
          <a:ln>
            <a:noFill/>
          </a:ln>
        </p:spPr>
      </p:pic>
      <p:pic>
        <p:nvPicPr>
          <p:cNvPr id="423" name="Google Shape;423;g307fe44a450_0_955"/>
          <p:cNvPicPr preferRelativeResize="0"/>
          <p:nvPr/>
        </p:nvPicPr>
        <p:blipFill rotWithShape="1">
          <a:blip r:embed="rId5">
            <a:alphaModFix/>
          </a:blip>
          <a:srcRect l="35198" t="4025" r="36246" b="58180"/>
          <a:stretch/>
        </p:blipFill>
        <p:spPr>
          <a:xfrm>
            <a:off x="13198998" y="179452"/>
            <a:ext cx="1833878" cy="1452622"/>
          </a:xfrm>
          <a:prstGeom prst="rect">
            <a:avLst/>
          </a:prstGeom>
          <a:noFill/>
          <a:ln>
            <a:noFill/>
          </a:ln>
        </p:spPr>
      </p:pic>
      <p:pic>
        <p:nvPicPr>
          <p:cNvPr id="424" name="Google Shape;424;g307fe44a450_0_955"/>
          <p:cNvPicPr preferRelativeResize="0"/>
          <p:nvPr/>
        </p:nvPicPr>
        <p:blipFill rotWithShape="1">
          <a:blip r:embed="rId5">
            <a:alphaModFix/>
          </a:blip>
          <a:srcRect l="76527" t="3250" r="2563" b="58956"/>
          <a:stretch/>
        </p:blipFill>
        <p:spPr>
          <a:xfrm>
            <a:off x="11536763" y="114300"/>
            <a:ext cx="1342742" cy="1452622"/>
          </a:xfrm>
          <a:prstGeom prst="rect">
            <a:avLst/>
          </a:prstGeom>
          <a:noFill/>
          <a:ln>
            <a:noFill/>
          </a:ln>
        </p:spPr>
      </p:pic>
    </p:spTree>
    <p:extLst>
      <p:ext uri="{BB962C8B-B14F-4D97-AF65-F5344CB8AC3E}">
        <p14:creationId xmlns:p14="http://schemas.microsoft.com/office/powerpoint/2010/main" val="2036153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307fe44a450_0_969"/>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31" name="Google Shape;431;g307fe44a450_0_969"/>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432" name="Google Shape;432;g307fe44a450_0_969"/>
          <p:cNvPicPr preferRelativeResize="0"/>
          <p:nvPr/>
        </p:nvPicPr>
        <p:blipFill rotWithShape="1">
          <a:blip r:embed="rId3">
            <a:alphaModFix/>
          </a:blip>
          <a:srcRect/>
          <a:stretch/>
        </p:blipFill>
        <p:spPr>
          <a:xfrm>
            <a:off x="17295126" y="9235440"/>
            <a:ext cx="937260" cy="937260"/>
          </a:xfrm>
          <a:prstGeom prst="rect">
            <a:avLst/>
          </a:prstGeom>
          <a:noFill/>
          <a:ln>
            <a:noFill/>
          </a:ln>
        </p:spPr>
      </p:pic>
      <p:sp>
        <p:nvSpPr>
          <p:cNvPr id="433" name="Google Shape;433;g307fe44a450_0_969"/>
          <p:cNvSpPr txBox="1"/>
          <p:nvPr/>
        </p:nvSpPr>
        <p:spPr>
          <a:xfrm>
            <a:off x="1091199" y="409863"/>
            <a:ext cx="160935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i="0" u="none" strike="noStrike" cap="none">
                <a:solidFill>
                  <a:srgbClr val="000000"/>
                </a:solidFill>
                <a:latin typeface="Lato Black"/>
                <a:ea typeface="Lato Black"/>
                <a:cs typeface="Lato Black"/>
                <a:sym typeface="Lato Black"/>
              </a:rPr>
              <a:t>PSI RESOURCES FOR </a:t>
            </a:r>
            <a:r>
              <a:rPr lang="en-US" sz="5400" b="1" i="0" u="none" strike="noStrike" cap="none">
                <a:solidFill>
                  <a:srgbClr val="5190BB"/>
                </a:solidFill>
                <a:latin typeface="Lato Black"/>
                <a:ea typeface="Lato Black"/>
                <a:cs typeface="Lato Black"/>
                <a:sym typeface="Lato Black"/>
              </a:rPr>
              <a:t>PARENTS</a:t>
            </a:r>
            <a:endParaRPr sz="2100" b="0" i="0" u="none" strike="noStrike" cap="none">
              <a:solidFill>
                <a:srgbClr val="000000"/>
              </a:solidFill>
              <a:latin typeface="Arial"/>
              <a:ea typeface="Arial"/>
              <a:cs typeface="Arial"/>
              <a:sym typeface="Arial"/>
            </a:endParaRPr>
          </a:p>
        </p:txBody>
      </p:sp>
      <p:sp>
        <p:nvSpPr>
          <p:cNvPr id="434" name="Google Shape;434;g307fe44a450_0_969"/>
          <p:cNvSpPr txBox="1"/>
          <p:nvPr/>
        </p:nvSpPr>
        <p:spPr>
          <a:xfrm>
            <a:off x="1161040" y="1795728"/>
            <a:ext cx="15954000" cy="6172200"/>
          </a:xfrm>
          <a:prstGeom prst="rect">
            <a:avLst/>
          </a:prstGeom>
          <a:noFill/>
          <a:ln>
            <a:noFill/>
          </a:ln>
        </p:spPr>
        <p:txBody>
          <a:bodyPr spcFirstLastPara="1" wrap="square" lIns="137150" tIns="68550" rIns="137150" bIns="68550" anchor="t" anchorCtr="0">
            <a:spAutoFit/>
          </a:bodyPr>
          <a:lstStyle/>
          <a:p>
            <a:pPr marL="431800" marR="0" lvl="0" indent="-431800" algn="l" rtl="0">
              <a:lnSpc>
                <a:spcPct val="100000"/>
              </a:lnSpc>
              <a:spcBef>
                <a:spcPts val="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Chat with an Expert</a:t>
            </a:r>
            <a:r>
              <a:rPr lang="en-US" sz="3800" b="0" i="0" u="none" strike="noStrike" cap="none">
                <a:solidFill>
                  <a:schemeClr val="dk1"/>
                </a:solidFill>
                <a:latin typeface="Lato"/>
                <a:ea typeface="Lato"/>
                <a:cs typeface="Lato"/>
                <a:sym typeface="Lato"/>
              </a:rPr>
              <a:t>: Connect with other parents and talk with a PSI mental health expert about resources, symptoms, and treatment options. </a:t>
            </a:r>
            <a:endParaRPr sz="2100" b="0" i="0" u="none" strike="noStrike" cap="none">
              <a:solidFill>
                <a:srgbClr val="000000"/>
              </a:solidFill>
              <a:latin typeface="Arial"/>
              <a:ea typeface="Arial"/>
              <a:cs typeface="Arial"/>
              <a:sym typeface="Arial"/>
            </a:endParaRPr>
          </a:p>
          <a:p>
            <a:pPr marL="1117600" marR="0" lvl="1" indent="-431800" algn="l" rtl="0">
              <a:lnSpc>
                <a:spcPct val="100000"/>
              </a:lnSpc>
              <a:spcBef>
                <a:spcPts val="1200"/>
              </a:spcBef>
              <a:spcAft>
                <a:spcPts val="0"/>
              </a:spcAft>
              <a:buClr>
                <a:schemeClr val="dk1"/>
              </a:buClr>
              <a:buSzPts val="3800"/>
              <a:buFont typeface="Arial"/>
              <a:buChar char="•"/>
            </a:pPr>
            <a:r>
              <a:rPr lang="en-US" sz="3800" b="0" i="1" u="none" strike="noStrike" cap="none">
                <a:solidFill>
                  <a:schemeClr val="dk1"/>
                </a:solidFill>
                <a:latin typeface="Lato"/>
                <a:ea typeface="Lato"/>
                <a:cs typeface="Lato"/>
                <a:sym typeface="Lato"/>
              </a:rPr>
              <a:t>first</a:t>
            </a:r>
            <a:r>
              <a:rPr lang="en-US" sz="3800" b="0" i="1" u="none" strike="noStrike" cap="none">
                <a:solidFill>
                  <a:schemeClr val="dk1"/>
                </a:solidFill>
                <a:latin typeface="Lato Black"/>
                <a:ea typeface="Lato Black"/>
                <a:cs typeface="Lato Black"/>
                <a:sym typeface="Lato Black"/>
              </a:rPr>
              <a:t> </a:t>
            </a:r>
            <a:r>
              <a:rPr lang="en-US" sz="3800" b="1" i="1" u="none" strike="noStrike" cap="none">
                <a:solidFill>
                  <a:srgbClr val="5190BB"/>
                </a:solidFill>
                <a:latin typeface="Lato Black"/>
                <a:ea typeface="Lato Black"/>
                <a:cs typeface="Lato Black"/>
                <a:sym typeface="Lato Black"/>
              </a:rPr>
              <a:t>Mondays</a:t>
            </a:r>
            <a:r>
              <a:rPr lang="en-US" sz="3800" b="0" i="1" u="none" strike="noStrike" cap="none">
                <a:solidFill>
                  <a:schemeClr val="dk1"/>
                </a:solidFill>
                <a:latin typeface="Lato Black"/>
                <a:ea typeface="Lato Black"/>
                <a:cs typeface="Lato Black"/>
                <a:sym typeface="Lato Black"/>
              </a:rPr>
              <a:t> </a:t>
            </a:r>
            <a:r>
              <a:rPr lang="en-US" sz="3800" b="0" i="1" u="none" strike="noStrike" cap="none">
                <a:solidFill>
                  <a:schemeClr val="dk1"/>
                </a:solidFill>
                <a:latin typeface="Lato"/>
                <a:ea typeface="Lato"/>
                <a:cs typeface="Lato"/>
                <a:sym typeface="Lato"/>
              </a:rPr>
              <a:t>for Dads, </a:t>
            </a:r>
            <a:endParaRPr sz="2100" b="0" i="0" u="none" strike="noStrike" cap="none">
              <a:solidFill>
                <a:srgbClr val="000000"/>
              </a:solidFill>
              <a:latin typeface="Arial"/>
              <a:ea typeface="Arial"/>
              <a:cs typeface="Arial"/>
              <a:sym typeface="Arial"/>
            </a:endParaRPr>
          </a:p>
          <a:p>
            <a:pPr marL="1117600" marR="0" lvl="1" indent="-431800" algn="l" rtl="0">
              <a:lnSpc>
                <a:spcPct val="100000"/>
              </a:lnSpc>
              <a:spcBef>
                <a:spcPts val="1200"/>
              </a:spcBef>
              <a:spcAft>
                <a:spcPts val="0"/>
              </a:spcAft>
              <a:buClr>
                <a:schemeClr val="dk1"/>
              </a:buClr>
              <a:buSzPts val="3800"/>
              <a:buFont typeface="Arial"/>
              <a:buChar char="•"/>
            </a:pPr>
            <a:r>
              <a:rPr lang="en-US" sz="3800" b="0" i="1" u="none" strike="noStrike" cap="none">
                <a:solidFill>
                  <a:schemeClr val="dk1"/>
                </a:solidFill>
                <a:latin typeface="Lato"/>
                <a:ea typeface="Lato"/>
                <a:cs typeface="Lato"/>
                <a:sym typeface="Lato"/>
              </a:rPr>
              <a:t>every </a:t>
            </a:r>
            <a:r>
              <a:rPr lang="en-US" sz="3800" b="1" i="1" u="none" strike="noStrike" cap="none">
                <a:solidFill>
                  <a:srgbClr val="5190BB"/>
                </a:solidFill>
                <a:latin typeface="Lato Black"/>
                <a:ea typeface="Lato Black"/>
                <a:cs typeface="Lato Black"/>
                <a:sym typeface="Lato Black"/>
              </a:rPr>
              <a:t>Wednesday</a:t>
            </a:r>
            <a:r>
              <a:rPr lang="en-US" sz="3800" b="0" i="1" u="none" strike="noStrike" cap="none">
                <a:solidFill>
                  <a:schemeClr val="dk1"/>
                </a:solidFill>
                <a:latin typeface="Lato"/>
                <a:ea typeface="Lato"/>
                <a:cs typeface="Lato"/>
                <a:sym typeface="Lato"/>
              </a:rPr>
              <a:t> for Moms </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PSI on Smart Patients Forum</a:t>
            </a:r>
            <a:r>
              <a:rPr lang="en-US" sz="3800" b="0" i="0" u="none" strike="noStrike" cap="none">
                <a:solidFill>
                  <a:schemeClr val="dk1"/>
                </a:solidFill>
                <a:latin typeface="Lato"/>
                <a:ea typeface="Lato"/>
                <a:cs typeface="Lato"/>
                <a:sym typeface="Lato"/>
              </a:rPr>
              <a:t>: For women affected by PMHDs to share, interact, and learn from peers in a safe, supportive environment.</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0"/>
              </a:spcAft>
              <a:buClr>
                <a:schemeClr val="dk1"/>
              </a:buClr>
              <a:buSzPts val="3800"/>
              <a:buFont typeface="Arial"/>
              <a:buChar char="•"/>
            </a:pPr>
            <a:r>
              <a:rPr lang="en-US" sz="3800" b="1" i="0" u="none" strike="noStrike" cap="none">
                <a:solidFill>
                  <a:schemeClr val="dk1"/>
                </a:solidFill>
                <a:latin typeface="Lato Black"/>
                <a:ea typeface="Lato Black"/>
                <a:cs typeface="Lato Black"/>
                <a:sym typeface="Lato Black"/>
              </a:rPr>
              <a:t>Perinatal Mental Health Discussion Tool</a:t>
            </a:r>
            <a:r>
              <a:rPr lang="en-US" sz="3800" b="0" i="0" u="none" strike="noStrike" cap="none">
                <a:solidFill>
                  <a:schemeClr val="dk1"/>
                </a:solidFill>
                <a:latin typeface="Lato"/>
                <a:ea typeface="Lato"/>
                <a:cs typeface="Lato"/>
                <a:sym typeface="Lato"/>
              </a:rPr>
              <a:t>: For parents to identify PMHD symptoms to discuss with their provider.</a:t>
            </a:r>
            <a:endParaRPr sz="2100" b="0" i="0" u="none" strike="noStrike" cap="none">
              <a:solidFill>
                <a:srgbClr val="000000"/>
              </a:solidFill>
              <a:latin typeface="Arial"/>
              <a:ea typeface="Arial"/>
              <a:cs typeface="Arial"/>
              <a:sym typeface="Arial"/>
            </a:endParaRPr>
          </a:p>
          <a:p>
            <a:pPr marL="431800" marR="0" lvl="0" indent="-431800" algn="l" rtl="0">
              <a:lnSpc>
                <a:spcPct val="100000"/>
              </a:lnSpc>
              <a:spcBef>
                <a:spcPts val="1200"/>
              </a:spcBef>
              <a:spcAft>
                <a:spcPts val="1200"/>
              </a:spcAft>
              <a:buClr>
                <a:schemeClr val="dk1"/>
              </a:buClr>
              <a:buSzPts val="3800"/>
              <a:buFont typeface="Arial"/>
              <a:buChar char="•"/>
            </a:pPr>
            <a:r>
              <a:rPr lang="en-US" sz="3800" b="0" i="0" u="none" strike="noStrike" cap="none">
                <a:solidFill>
                  <a:schemeClr val="dk1"/>
                </a:solidFill>
                <a:latin typeface="Lato Black"/>
                <a:ea typeface="Lato Black"/>
                <a:cs typeface="Lato Black"/>
                <a:sym typeface="Lato Black"/>
              </a:rPr>
              <a:t>Social Media</a:t>
            </a:r>
            <a:r>
              <a:rPr lang="en-US" sz="3800" b="0" i="0" u="none" strike="noStrike" cap="none">
                <a:solidFill>
                  <a:schemeClr val="dk1"/>
                </a:solidFill>
                <a:latin typeface="Lato"/>
                <a:ea typeface="Lato"/>
                <a:cs typeface="Lato"/>
                <a:sym typeface="Lato"/>
              </a:rPr>
              <a:t>: </a:t>
            </a:r>
            <a:endParaRPr sz="3800" b="0" i="0" u="none" strike="noStrike" cap="none">
              <a:solidFill>
                <a:schemeClr val="dk1"/>
              </a:solidFill>
              <a:latin typeface="Lato"/>
              <a:ea typeface="Lato"/>
              <a:cs typeface="Lato"/>
              <a:sym typeface="Lato"/>
            </a:endParaRPr>
          </a:p>
        </p:txBody>
      </p:sp>
      <p:cxnSp>
        <p:nvCxnSpPr>
          <p:cNvPr id="435" name="Google Shape;435;g307fe44a450_0_969"/>
          <p:cNvCxnSpPr/>
          <p:nvPr/>
        </p:nvCxnSpPr>
        <p:spPr>
          <a:xfrm rot="10800000" flipH="1">
            <a:off x="1230883" y="1292171"/>
            <a:ext cx="14846100" cy="27900"/>
          </a:xfrm>
          <a:prstGeom prst="straightConnector1">
            <a:avLst/>
          </a:prstGeom>
          <a:noFill/>
          <a:ln w="22225" cap="flat" cmpd="sng">
            <a:solidFill>
              <a:srgbClr val="5190BB"/>
            </a:solidFill>
            <a:prstDash val="solid"/>
            <a:miter lim="800000"/>
            <a:headEnd type="none" w="sm" len="sm"/>
            <a:tailEnd type="none" w="sm" len="sm"/>
          </a:ln>
        </p:spPr>
      </p:cxnSp>
      <p:sp>
        <p:nvSpPr>
          <p:cNvPr id="436" name="Google Shape;436;g307fe44a450_0_969"/>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grpSp>
        <p:nvGrpSpPr>
          <p:cNvPr id="437" name="Google Shape;437;g307fe44a450_0_969"/>
          <p:cNvGrpSpPr/>
          <p:nvPr/>
        </p:nvGrpSpPr>
        <p:grpSpPr>
          <a:xfrm>
            <a:off x="2066498" y="8024378"/>
            <a:ext cx="4922991" cy="752296"/>
            <a:chOff x="1171025" y="5349482"/>
            <a:chExt cx="2035303" cy="432578"/>
          </a:xfrm>
        </p:grpSpPr>
        <p:pic>
          <p:nvPicPr>
            <p:cNvPr id="438" name="Google Shape;438;g307fe44a450_0_969"/>
            <p:cNvPicPr preferRelativeResize="0"/>
            <p:nvPr/>
          </p:nvPicPr>
          <p:blipFill rotWithShape="1">
            <a:blip r:embed="rId5">
              <a:alphaModFix/>
            </a:blip>
            <a:srcRect t="26149" r="79932" b="37713"/>
            <a:stretch/>
          </p:blipFill>
          <p:spPr>
            <a:xfrm>
              <a:off x="1171025" y="5349482"/>
              <a:ext cx="350213" cy="432516"/>
            </a:xfrm>
            <a:prstGeom prst="rect">
              <a:avLst/>
            </a:prstGeom>
            <a:noFill/>
            <a:ln>
              <a:noFill/>
            </a:ln>
          </p:spPr>
        </p:pic>
        <p:sp>
          <p:nvSpPr>
            <p:cNvPr id="439" name="Google Shape;439;g307fe44a450_0_969"/>
            <p:cNvSpPr txBox="1"/>
            <p:nvPr/>
          </p:nvSpPr>
          <p:spPr>
            <a:xfrm>
              <a:off x="1521228" y="5356960"/>
              <a:ext cx="1685100" cy="4251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Calibri"/>
                  <a:ea typeface="Calibri"/>
                  <a:cs typeface="Calibri"/>
                  <a:sym typeface="Calibri"/>
                </a:rPr>
                <a:t>@postpartumsupportinternational</a:t>
              </a:r>
              <a:endParaRPr sz="2100" b="0" i="0" u="none" strike="noStrike" cap="none">
                <a:solidFill>
                  <a:srgbClr val="000000"/>
                </a:solidFill>
                <a:latin typeface="Calibri"/>
                <a:ea typeface="Calibri"/>
                <a:cs typeface="Calibri"/>
                <a:sym typeface="Calibri"/>
              </a:endParaRPr>
            </a:p>
          </p:txBody>
        </p:sp>
      </p:grpSp>
      <p:grpSp>
        <p:nvGrpSpPr>
          <p:cNvPr id="440" name="Google Shape;440;g307fe44a450_0_969"/>
          <p:cNvGrpSpPr/>
          <p:nvPr/>
        </p:nvGrpSpPr>
        <p:grpSpPr>
          <a:xfrm>
            <a:off x="9097913" y="8035125"/>
            <a:ext cx="5290164" cy="752251"/>
            <a:chOff x="4414492" y="5280525"/>
            <a:chExt cx="3526776" cy="501501"/>
          </a:xfrm>
        </p:grpSpPr>
        <p:pic>
          <p:nvPicPr>
            <p:cNvPr id="441" name="Google Shape;441;g307fe44a450_0_969"/>
            <p:cNvPicPr preferRelativeResize="0"/>
            <p:nvPr/>
          </p:nvPicPr>
          <p:blipFill rotWithShape="1">
            <a:blip r:embed="rId5">
              <a:alphaModFix/>
            </a:blip>
            <a:srcRect l="19869" t="25605" r="60063" b="38259"/>
            <a:stretch/>
          </p:blipFill>
          <p:spPr>
            <a:xfrm>
              <a:off x="4414492" y="5280525"/>
              <a:ext cx="485376" cy="501501"/>
            </a:xfrm>
            <a:prstGeom prst="rect">
              <a:avLst/>
            </a:prstGeom>
            <a:noFill/>
            <a:ln>
              <a:noFill/>
            </a:ln>
          </p:spPr>
        </p:pic>
        <p:sp>
          <p:nvSpPr>
            <p:cNvPr id="442" name="Google Shape;442;g307fe44a450_0_969"/>
            <p:cNvSpPr txBox="1"/>
            <p:nvPr/>
          </p:nvSpPr>
          <p:spPr>
            <a:xfrm>
              <a:off x="4899868" y="5353375"/>
              <a:ext cx="3041400" cy="4251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chemeClr val="dk1"/>
                </a:buClr>
                <a:buSzPts val="1700"/>
                <a:buFont typeface="Arial"/>
                <a:buNone/>
              </a:pPr>
              <a:r>
                <a:rPr lang="en-US" sz="2100" b="0" i="0" u="none" strike="noStrike" cap="none">
                  <a:solidFill>
                    <a:schemeClr val="dk1"/>
                  </a:solidFill>
                  <a:latin typeface="Calibri"/>
                  <a:ea typeface="Calibri"/>
                  <a:cs typeface="Calibri"/>
                  <a:sym typeface="Calibri"/>
                </a:rPr>
                <a:t>@postpartumsupportinternational</a:t>
              </a:r>
              <a:endParaRPr sz="2100" b="0" i="0" u="none" strike="noStrike" cap="none">
                <a:solidFill>
                  <a:srgbClr val="000000"/>
                </a:solidFill>
                <a:latin typeface="Calibri"/>
                <a:ea typeface="Calibri"/>
                <a:cs typeface="Calibri"/>
                <a:sym typeface="Calibri"/>
              </a:endParaRPr>
            </a:p>
          </p:txBody>
        </p:sp>
      </p:grpSp>
      <p:sp>
        <p:nvSpPr>
          <p:cNvPr id="443" name="Google Shape;443;g307fe44a450_0_969"/>
          <p:cNvSpPr txBox="1"/>
          <p:nvPr/>
        </p:nvSpPr>
        <p:spPr>
          <a:xfrm>
            <a:off x="6309563" y="8949683"/>
            <a:ext cx="2451000" cy="6378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Calibri"/>
                <a:ea typeface="Calibri"/>
                <a:cs typeface="Calibri"/>
                <a:sym typeface="Calibri"/>
              </a:rPr>
              <a:t>@postpartumhelp</a:t>
            </a:r>
            <a:endParaRPr sz="2100" b="0" i="0" u="none" strike="noStrike" cap="none">
              <a:solidFill>
                <a:srgbClr val="000000"/>
              </a:solidFill>
              <a:latin typeface="Calibri"/>
              <a:ea typeface="Calibri"/>
              <a:cs typeface="Calibri"/>
              <a:sym typeface="Calibri"/>
            </a:endParaRPr>
          </a:p>
        </p:txBody>
      </p:sp>
      <p:grpSp>
        <p:nvGrpSpPr>
          <p:cNvPr id="444" name="Google Shape;444;g307fe44a450_0_969"/>
          <p:cNvGrpSpPr/>
          <p:nvPr/>
        </p:nvGrpSpPr>
        <p:grpSpPr>
          <a:xfrm>
            <a:off x="13507893" y="9041662"/>
            <a:ext cx="3206670" cy="752322"/>
            <a:chOff x="10187799" y="5280527"/>
            <a:chExt cx="1076100" cy="501548"/>
          </a:xfrm>
        </p:grpSpPr>
        <p:pic>
          <p:nvPicPr>
            <p:cNvPr id="445" name="Google Shape;445;g307fe44a450_0_969"/>
            <p:cNvPicPr preferRelativeResize="0"/>
            <p:nvPr/>
          </p:nvPicPr>
          <p:blipFill rotWithShape="1">
            <a:blip r:embed="rId5">
              <a:alphaModFix/>
            </a:blip>
            <a:srcRect l="79021" t="26149" r="911" b="37713"/>
            <a:stretch/>
          </p:blipFill>
          <p:spPr>
            <a:xfrm>
              <a:off x="10187799" y="5280527"/>
              <a:ext cx="275256" cy="501501"/>
            </a:xfrm>
            <a:prstGeom prst="rect">
              <a:avLst/>
            </a:prstGeom>
            <a:noFill/>
            <a:ln>
              <a:noFill/>
            </a:ln>
          </p:spPr>
        </p:pic>
        <p:sp>
          <p:nvSpPr>
            <p:cNvPr id="446" name="Google Shape;446;g307fe44a450_0_969"/>
            <p:cNvSpPr txBox="1"/>
            <p:nvPr/>
          </p:nvSpPr>
          <p:spPr>
            <a:xfrm>
              <a:off x="10478799" y="5356975"/>
              <a:ext cx="785100" cy="4251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Calibri"/>
                  <a:ea typeface="Calibri"/>
                  <a:cs typeface="Calibri"/>
                  <a:sym typeface="Calibri"/>
                </a:rPr>
                <a:t>@postpartumhelp</a:t>
              </a:r>
              <a:endParaRPr sz="2100" b="0" i="0" u="none" strike="noStrike" cap="none">
                <a:solidFill>
                  <a:srgbClr val="000000"/>
                </a:solidFill>
                <a:latin typeface="Calibri"/>
                <a:ea typeface="Calibri"/>
                <a:cs typeface="Calibri"/>
                <a:sym typeface="Calibri"/>
              </a:endParaRPr>
            </a:p>
          </p:txBody>
        </p:sp>
      </p:grpSp>
      <p:pic>
        <p:nvPicPr>
          <p:cNvPr id="447" name="Google Shape;447;g307fe44a450_0_969"/>
          <p:cNvPicPr preferRelativeResize="0"/>
          <p:nvPr/>
        </p:nvPicPr>
        <p:blipFill rotWithShape="1">
          <a:blip r:embed="rId6">
            <a:alphaModFix/>
          </a:blip>
          <a:srcRect l="71379" r="8103" b="66277"/>
          <a:stretch/>
        </p:blipFill>
        <p:spPr>
          <a:xfrm>
            <a:off x="14725360" y="-42525"/>
            <a:ext cx="1739016" cy="1838236"/>
          </a:xfrm>
          <a:prstGeom prst="rect">
            <a:avLst/>
          </a:prstGeom>
          <a:noFill/>
          <a:ln>
            <a:noFill/>
          </a:ln>
        </p:spPr>
      </p:pic>
      <p:pic>
        <p:nvPicPr>
          <p:cNvPr id="448" name="Google Shape;448;g307fe44a450_0_969"/>
          <p:cNvPicPr preferRelativeResize="0"/>
          <p:nvPr/>
        </p:nvPicPr>
        <p:blipFill rotWithShape="1">
          <a:blip r:embed="rId6">
            <a:alphaModFix/>
          </a:blip>
          <a:srcRect l="71379" t="33142" r="8103" b="33135"/>
          <a:stretch/>
        </p:blipFill>
        <p:spPr>
          <a:xfrm>
            <a:off x="11425538" y="-42511"/>
            <a:ext cx="1739016" cy="1838236"/>
          </a:xfrm>
          <a:prstGeom prst="rect">
            <a:avLst/>
          </a:prstGeom>
          <a:noFill/>
          <a:ln>
            <a:noFill/>
          </a:ln>
        </p:spPr>
      </p:pic>
      <p:pic>
        <p:nvPicPr>
          <p:cNvPr id="449" name="Google Shape;449;g307fe44a450_0_969"/>
          <p:cNvPicPr preferRelativeResize="0"/>
          <p:nvPr/>
        </p:nvPicPr>
        <p:blipFill rotWithShape="1">
          <a:blip r:embed="rId6">
            <a:alphaModFix/>
          </a:blip>
          <a:srcRect l="71814" t="66277" r="7668"/>
          <a:stretch/>
        </p:blipFill>
        <p:spPr>
          <a:xfrm>
            <a:off x="13164545" y="-42510"/>
            <a:ext cx="1739016" cy="1838236"/>
          </a:xfrm>
          <a:prstGeom prst="rect">
            <a:avLst/>
          </a:prstGeom>
          <a:noFill/>
          <a:ln>
            <a:noFill/>
          </a:ln>
        </p:spPr>
      </p:pic>
      <p:pic>
        <p:nvPicPr>
          <p:cNvPr id="450" name="Google Shape;450;g307fe44a450_0_969"/>
          <p:cNvPicPr preferRelativeResize="0"/>
          <p:nvPr/>
        </p:nvPicPr>
        <p:blipFill rotWithShape="1">
          <a:blip r:embed="rId7">
            <a:alphaModFix/>
          </a:blip>
          <a:srcRect/>
          <a:stretch/>
        </p:blipFill>
        <p:spPr>
          <a:xfrm>
            <a:off x="5717924" y="8905008"/>
            <a:ext cx="820221" cy="727014"/>
          </a:xfrm>
          <a:prstGeom prst="rect">
            <a:avLst/>
          </a:prstGeom>
          <a:noFill/>
          <a:ln>
            <a:noFill/>
          </a:ln>
        </p:spPr>
      </p:pic>
    </p:spTree>
    <p:extLst>
      <p:ext uri="{BB962C8B-B14F-4D97-AF65-F5344CB8AC3E}">
        <p14:creationId xmlns:p14="http://schemas.microsoft.com/office/powerpoint/2010/main" val="3148047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4"/>
        <p:cNvGrpSpPr/>
        <p:nvPr/>
      </p:nvGrpSpPr>
      <p:grpSpPr>
        <a:xfrm>
          <a:off x="0" y="0"/>
          <a:ext cx="0" cy="0"/>
          <a:chOff x="0" y="0"/>
          <a:chExt cx="0" cy="0"/>
        </a:xfrm>
      </p:grpSpPr>
      <p:sp>
        <p:nvSpPr>
          <p:cNvPr id="455" name="Google Shape;455;g307fe44a450_0_1069"/>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56" name="Google Shape;456;g307fe44a450_0_1069"/>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57" name="Google Shape;457;g307fe44a450_0_1069"/>
          <p:cNvSpPr txBox="1"/>
          <p:nvPr/>
        </p:nvSpPr>
        <p:spPr>
          <a:xfrm>
            <a:off x="1036968" y="3169911"/>
            <a:ext cx="16214100" cy="23088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000" b="1">
                <a:solidFill>
                  <a:srgbClr val="5190BB"/>
                </a:solidFill>
                <a:latin typeface="Lato"/>
                <a:ea typeface="Lato"/>
                <a:cs typeface="Lato"/>
                <a:sym typeface="Lato"/>
              </a:rPr>
              <a:t>Lessons from my lived experience</a:t>
            </a: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endParaRPr sz="6800" b="0" i="0" u="none" strike="noStrike" cap="none">
              <a:solidFill>
                <a:schemeClr val="dk1"/>
              </a:solidFill>
              <a:latin typeface="Lato"/>
              <a:ea typeface="Lato"/>
              <a:cs typeface="Lato"/>
              <a:sym typeface="Lato"/>
            </a:endParaRPr>
          </a:p>
        </p:txBody>
      </p:sp>
      <p:sp>
        <p:nvSpPr>
          <p:cNvPr id="458" name="Google Shape;458;g307fe44a450_0_1069"/>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459" name="Google Shape;459;g307fe44a450_0_1069"/>
          <p:cNvPicPr preferRelativeResize="0"/>
          <p:nvPr/>
        </p:nvPicPr>
        <p:blipFill rotWithShape="1">
          <a:blip r:embed="rId4">
            <a:alphaModFix/>
          </a:blip>
          <a:srcRect/>
          <a:stretch/>
        </p:blipFill>
        <p:spPr>
          <a:xfrm>
            <a:off x="17295126" y="9235440"/>
            <a:ext cx="937260" cy="937260"/>
          </a:xfrm>
          <a:prstGeom prst="rect">
            <a:avLst/>
          </a:prstGeom>
          <a:noFill/>
          <a:ln>
            <a:noFill/>
          </a:ln>
        </p:spPr>
      </p:pic>
    </p:spTree>
    <p:extLst>
      <p:ext uri="{BB962C8B-B14F-4D97-AF65-F5344CB8AC3E}">
        <p14:creationId xmlns:p14="http://schemas.microsoft.com/office/powerpoint/2010/main" val="1065912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307fe44a450_0_1077"/>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66" name="Google Shape;466;g307fe44a450_0_1077"/>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467" name="Google Shape;467;g307fe44a450_0_1077"/>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468" name="Google Shape;468;g307fe44a450_0_1077"/>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469" name="Google Shape;469;g307fe44a450_0_1077"/>
          <p:cNvSpPr txBox="1"/>
          <p:nvPr/>
        </p:nvSpPr>
        <p:spPr>
          <a:xfrm>
            <a:off x="1091200" y="409875"/>
            <a:ext cx="16203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a:latin typeface="Lato Black"/>
                <a:ea typeface="Lato Black"/>
                <a:cs typeface="Lato Black"/>
                <a:sym typeface="Lato Black"/>
              </a:rPr>
              <a:t>Overview: Perinatal Psychosis (PPP) </a:t>
            </a:r>
            <a:endParaRPr sz="2100" b="0" i="1" u="none" strike="noStrike" cap="none">
              <a:solidFill>
                <a:srgbClr val="000000"/>
              </a:solidFill>
              <a:latin typeface="Arial"/>
              <a:ea typeface="Arial"/>
              <a:cs typeface="Arial"/>
              <a:sym typeface="Arial"/>
            </a:endParaRPr>
          </a:p>
        </p:txBody>
      </p:sp>
      <p:cxnSp>
        <p:nvCxnSpPr>
          <p:cNvPr id="470" name="Google Shape;470;g307fe44a450_0_1077"/>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471" name="Google Shape;471;g307fe44a450_0_1077"/>
          <p:cNvSpPr txBox="1"/>
          <p:nvPr/>
        </p:nvSpPr>
        <p:spPr>
          <a:xfrm>
            <a:off x="1230875" y="1803450"/>
            <a:ext cx="10979400" cy="702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200" b="1">
              <a:solidFill>
                <a:schemeClr val="accent1"/>
              </a:solidFill>
              <a:latin typeface="Calibri"/>
              <a:ea typeface="Calibri"/>
              <a:cs typeface="Calibri"/>
              <a:sym typeface="Calibri"/>
            </a:endParaRPr>
          </a:p>
          <a:p>
            <a:pPr marL="0" lvl="0" indent="0" algn="l" rtl="0">
              <a:spcBef>
                <a:spcPts val="0"/>
              </a:spcBef>
              <a:spcAft>
                <a:spcPts val="0"/>
              </a:spcAft>
              <a:buNone/>
            </a:pPr>
            <a:r>
              <a:rPr lang="en-US" sz="3700">
                <a:solidFill>
                  <a:schemeClr val="dk1"/>
                </a:solidFill>
                <a:latin typeface="Calibri"/>
                <a:ea typeface="Calibri"/>
                <a:cs typeface="Calibri"/>
                <a:sym typeface="Calibri"/>
              </a:rPr>
              <a:t>PPP is a </a:t>
            </a:r>
            <a:r>
              <a:rPr lang="en-US" sz="3700" b="1">
                <a:solidFill>
                  <a:schemeClr val="dk1"/>
                </a:solidFill>
                <a:latin typeface="Calibri"/>
                <a:ea typeface="Calibri"/>
                <a:cs typeface="Calibri"/>
                <a:sym typeface="Calibri"/>
              </a:rPr>
              <a:t>medical emergency. </a:t>
            </a:r>
            <a:r>
              <a:rPr lang="en-US" sz="3700">
                <a:solidFill>
                  <a:schemeClr val="dk1"/>
                </a:solidFill>
                <a:latin typeface="Calibri"/>
                <a:ea typeface="Calibri"/>
                <a:cs typeface="Calibri"/>
                <a:sym typeface="Calibri"/>
              </a:rPr>
              <a:t>Symptoms include:</a:t>
            </a:r>
            <a:endParaRPr sz="3700">
              <a:solidFill>
                <a:schemeClr val="dk1"/>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Delusions or strange beliefs</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Hallucinations (seeing or hearing things that aren’t there)</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Feeling very irritated</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Hyperactivity</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Severe depression or flat affect</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Decreased need for or inability to sleep</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Paranoia and suspiciousness</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Rapid mood swings</a:t>
            </a:r>
            <a:endParaRPr sz="3050">
              <a:solidFill>
                <a:srgbClr val="423F39"/>
              </a:solidFill>
              <a:latin typeface="Calibri"/>
              <a:ea typeface="Calibri"/>
              <a:cs typeface="Calibri"/>
              <a:sym typeface="Calibri"/>
            </a:endParaRPr>
          </a:p>
          <a:p>
            <a:pPr marL="698500" lvl="0" indent="-422275" algn="l" rtl="0">
              <a:lnSpc>
                <a:spcPct val="115000"/>
              </a:lnSpc>
              <a:spcBef>
                <a:spcPts val="0"/>
              </a:spcBef>
              <a:spcAft>
                <a:spcPts val="0"/>
              </a:spcAft>
              <a:buClr>
                <a:srgbClr val="423F39"/>
              </a:buClr>
              <a:buSzPts val="3050"/>
              <a:buFont typeface="Calibri"/>
              <a:buChar char="●"/>
            </a:pPr>
            <a:r>
              <a:rPr lang="en-US" sz="3050">
                <a:solidFill>
                  <a:srgbClr val="423F39"/>
                </a:solidFill>
                <a:latin typeface="Calibri"/>
                <a:ea typeface="Calibri"/>
                <a:cs typeface="Calibri"/>
                <a:sym typeface="Calibri"/>
              </a:rPr>
              <a:t>Difficulty communicating at times</a:t>
            </a:r>
            <a:endParaRPr sz="3050">
              <a:solidFill>
                <a:srgbClr val="423F39"/>
              </a:solidFill>
              <a:latin typeface="Calibri"/>
              <a:ea typeface="Calibri"/>
              <a:cs typeface="Calibri"/>
              <a:sym typeface="Calibri"/>
            </a:endParaRPr>
          </a:p>
          <a:p>
            <a:pPr marL="0" lvl="0" indent="0" algn="l" rtl="0">
              <a:lnSpc>
                <a:spcPct val="115000"/>
              </a:lnSpc>
              <a:spcBef>
                <a:spcPts val="2300"/>
              </a:spcBef>
              <a:spcAft>
                <a:spcPts val="2300"/>
              </a:spcAft>
              <a:buNone/>
            </a:pPr>
            <a:endParaRPr sz="3050">
              <a:solidFill>
                <a:srgbClr val="423F39"/>
              </a:solidFill>
              <a:latin typeface="Calibri"/>
              <a:ea typeface="Calibri"/>
              <a:cs typeface="Calibri"/>
              <a:sym typeface="Calibri"/>
            </a:endParaRPr>
          </a:p>
        </p:txBody>
      </p:sp>
      <p:sp>
        <p:nvSpPr>
          <p:cNvPr id="472" name="Google Shape;472;g307fe44a450_0_1077"/>
          <p:cNvSpPr txBox="1"/>
          <p:nvPr/>
        </p:nvSpPr>
        <p:spPr>
          <a:xfrm>
            <a:off x="12433900" y="6221650"/>
            <a:ext cx="5434200" cy="9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400" i="1">
              <a:solidFill>
                <a:schemeClr val="accent1"/>
              </a:solidFill>
              <a:latin typeface="Calibri"/>
              <a:ea typeface="Calibri"/>
              <a:cs typeface="Calibri"/>
              <a:sym typeface="Calibri"/>
            </a:endParaRPr>
          </a:p>
        </p:txBody>
      </p:sp>
      <p:sp>
        <p:nvSpPr>
          <p:cNvPr id="473" name="Google Shape;473;g307fe44a450_0_1077"/>
          <p:cNvSpPr/>
          <p:nvPr/>
        </p:nvSpPr>
        <p:spPr>
          <a:xfrm>
            <a:off x="11454625" y="3661938"/>
            <a:ext cx="6219600" cy="2963400"/>
          </a:xfrm>
          <a:prstGeom prst="roundRect">
            <a:avLst>
              <a:gd name="adj" fmla="val 16667"/>
            </a:avLst>
          </a:prstGeom>
          <a:solidFill>
            <a:srgbClr val="B5CC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i="1">
                <a:solidFill>
                  <a:schemeClr val="dk1"/>
                </a:solidFill>
                <a:latin typeface="Lato"/>
                <a:ea typeface="Lato"/>
                <a:cs typeface="Lato"/>
                <a:sym typeface="Lato"/>
              </a:rPr>
              <a:t> </a:t>
            </a:r>
            <a:r>
              <a:rPr lang="en-US" sz="3400" b="1" i="1">
                <a:solidFill>
                  <a:schemeClr val="accent1"/>
                </a:solidFill>
                <a:latin typeface="Calibri"/>
                <a:ea typeface="Calibri"/>
                <a:cs typeface="Calibri"/>
                <a:sym typeface="Calibri"/>
              </a:rPr>
              <a:t>Timely </a:t>
            </a:r>
            <a:r>
              <a:rPr lang="en-US" sz="3400" b="1">
                <a:solidFill>
                  <a:schemeClr val="accent1"/>
                </a:solidFill>
                <a:latin typeface="Calibri"/>
                <a:ea typeface="Calibri"/>
                <a:cs typeface="Calibri"/>
                <a:sym typeface="Calibri"/>
              </a:rPr>
              <a:t>treatment can prevent trauma or tragedy.</a:t>
            </a:r>
            <a:endParaRPr sz="3400" b="1">
              <a:solidFill>
                <a:schemeClr val="accent1"/>
              </a:solidFill>
              <a:latin typeface="Calibri"/>
              <a:ea typeface="Calibri"/>
              <a:cs typeface="Calibri"/>
              <a:sym typeface="Calibri"/>
            </a:endParaRPr>
          </a:p>
          <a:p>
            <a:pPr marL="0" lvl="0" indent="0" algn="l" rtl="0">
              <a:spcBef>
                <a:spcPts val="0"/>
              </a:spcBef>
              <a:spcAft>
                <a:spcPts val="0"/>
              </a:spcAft>
              <a:buNone/>
            </a:pPr>
            <a:endParaRPr sz="3500" b="1" i="1">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500" b="1" i="1">
                <a:solidFill>
                  <a:schemeClr val="dk1"/>
                </a:solidFill>
                <a:latin typeface="Lato"/>
                <a:ea typeface="Lato"/>
                <a:cs typeface="Lato"/>
                <a:sym typeface="Lato"/>
              </a:rPr>
              <a:t>   </a:t>
            </a:r>
            <a:r>
              <a:rPr lang="en-US" sz="3400" i="1">
                <a:solidFill>
                  <a:schemeClr val="dk1"/>
                </a:solidFill>
                <a:latin typeface="Calibri"/>
                <a:ea typeface="Calibri"/>
                <a:cs typeface="Calibri"/>
                <a:sym typeface="Calibri"/>
              </a:rPr>
              <a:t>Learn more about PPP </a:t>
            </a:r>
            <a:r>
              <a:rPr lang="en-US" sz="3400" i="1" u="sng">
                <a:solidFill>
                  <a:schemeClr val="accen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here.</a:t>
            </a:r>
            <a:r>
              <a:rPr lang="en-US" sz="3400" i="1">
                <a:solidFill>
                  <a:schemeClr val="accent1"/>
                </a:solidFill>
                <a:latin typeface="Calibri"/>
                <a:ea typeface="Calibri"/>
                <a:cs typeface="Calibri"/>
                <a:sym typeface="Calibri"/>
              </a:rPr>
              <a:t> </a:t>
            </a:r>
            <a:endParaRPr>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569819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07fe44a450_0_1091"/>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3000" i="0" u="none" strike="noStrike" cap="none">
              <a:solidFill>
                <a:schemeClr val="lt1"/>
              </a:solidFill>
              <a:latin typeface="Calibri"/>
              <a:ea typeface="Calibri"/>
              <a:cs typeface="Calibri"/>
              <a:sym typeface="Calibri"/>
            </a:endParaRPr>
          </a:p>
        </p:txBody>
      </p:sp>
      <p:sp>
        <p:nvSpPr>
          <p:cNvPr id="480" name="Google Shape;480;g307fe44a450_0_1091"/>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3000" i="0" u="none" strike="noStrike" cap="none">
              <a:solidFill>
                <a:schemeClr val="lt1"/>
              </a:solidFill>
              <a:latin typeface="Calibri"/>
              <a:ea typeface="Calibri"/>
              <a:cs typeface="Calibri"/>
              <a:sym typeface="Calibri"/>
            </a:endParaRPr>
          </a:p>
        </p:txBody>
      </p:sp>
      <p:sp>
        <p:nvSpPr>
          <p:cNvPr id="481" name="Google Shape;481;g307fe44a450_0_1091"/>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482" name="Google Shape;482;g307fe44a450_0_1091"/>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483" name="Google Shape;483;g307fe44a450_0_1091"/>
          <p:cNvSpPr txBox="1"/>
          <p:nvPr/>
        </p:nvSpPr>
        <p:spPr>
          <a:xfrm>
            <a:off x="1091200" y="409875"/>
            <a:ext cx="16203900" cy="969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500" b="1">
                <a:latin typeface="Lato Black"/>
                <a:ea typeface="Lato Black"/>
                <a:cs typeface="Lato Black"/>
                <a:sym typeface="Lato Black"/>
              </a:rPr>
              <a:t>My Patient Journey: No One PPP Experience Looks the Same </a:t>
            </a:r>
            <a:endParaRPr sz="1200" b="0" i="1" u="none" strike="noStrike" cap="none">
              <a:solidFill>
                <a:srgbClr val="000000"/>
              </a:solidFill>
              <a:latin typeface="Arial"/>
              <a:ea typeface="Arial"/>
              <a:cs typeface="Arial"/>
              <a:sym typeface="Arial"/>
            </a:endParaRPr>
          </a:p>
        </p:txBody>
      </p:sp>
      <p:cxnSp>
        <p:nvCxnSpPr>
          <p:cNvPr id="484" name="Google Shape;484;g307fe44a450_0_1091"/>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grpSp>
        <p:nvGrpSpPr>
          <p:cNvPr id="485" name="Google Shape;485;g307fe44a450_0_1091"/>
          <p:cNvGrpSpPr/>
          <p:nvPr/>
        </p:nvGrpSpPr>
        <p:grpSpPr>
          <a:xfrm>
            <a:off x="738125" y="2147842"/>
            <a:ext cx="4014848" cy="5199378"/>
            <a:chOff x="0" y="1189989"/>
            <a:chExt cx="2214600" cy="3217636"/>
          </a:xfrm>
        </p:grpSpPr>
        <p:sp>
          <p:nvSpPr>
            <p:cNvPr id="486" name="Google Shape;486;g307fe44a450_0_1091"/>
            <p:cNvSpPr/>
            <p:nvPr/>
          </p:nvSpPr>
          <p:spPr>
            <a:xfrm>
              <a:off x="0" y="1189989"/>
              <a:ext cx="2214600" cy="6690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200" b="1">
                  <a:solidFill>
                    <a:srgbClr val="FFFFFF"/>
                  </a:solidFill>
                  <a:latin typeface="Calibri"/>
                  <a:ea typeface="Calibri"/>
                  <a:cs typeface="Calibri"/>
                  <a:sym typeface="Calibri"/>
                </a:rPr>
                <a:t>Prior to Pregnancy</a:t>
              </a:r>
              <a:endParaRPr sz="2200" b="1" i="0" u="none" strike="noStrike" cap="none">
                <a:solidFill>
                  <a:srgbClr val="FFFFFF"/>
                </a:solidFill>
                <a:latin typeface="Calibri"/>
                <a:ea typeface="Calibri"/>
                <a:cs typeface="Calibri"/>
                <a:sym typeface="Calibri"/>
              </a:endParaRPr>
            </a:p>
          </p:txBody>
        </p:sp>
        <p:sp>
          <p:nvSpPr>
            <p:cNvPr id="487" name="Google Shape;487;g307fe44a450_0_1091"/>
            <p:cNvSpPr txBox="1"/>
            <p:nvPr/>
          </p:nvSpPr>
          <p:spPr>
            <a:xfrm>
              <a:off x="295050" y="2057125"/>
              <a:ext cx="1624500" cy="23505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No prior history of mental illness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No history of substance abuse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No known risk factors for PPP </a:t>
              </a:r>
              <a:endParaRPr sz="2100" i="1">
                <a:latin typeface="Calibri"/>
                <a:ea typeface="Calibri"/>
                <a:cs typeface="Calibri"/>
                <a:sym typeface="Calibri"/>
              </a:endParaRPr>
            </a:p>
            <a:p>
              <a:pPr marL="0" marR="0" lvl="0" indent="0" algn="l" rtl="0">
                <a:lnSpc>
                  <a:spcPct val="115000"/>
                </a:lnSpc>
                <a:spcBef>
                  <a:spcPts val="0"/>
                </a:spcBef>
                <a:spcAft>
                  <a:spcPts val="0"/>
                </a:spcAft>
                <a:buNone/>
              </a:pPr>
              <a:endParaRPr sz="2100" i="1">
                <a:latin typeface="Calibri"/>
                <a:ea typeface="Calibri"/>
                <a:cs typeface="Calibri"/>
                <a:sym typeface="Calibri"/>
              </a:endParaRPr>
            </a:p>
            <a:p>
              <a:pPr marL="0" marR="0" lvl="0" indent="0" algn="l" rtl="0">
                <a:lnSpc>
                  <a:spcPct val="115000"/>
                </a:lnSpc>
                <a:spcBef>
                  <a:spcPts val="0"/>
                </a:spcBef>
                <a:spcAft>
                  <a:spcPts val="0"/>
                </a:spcAft>
                <a:buNone/>
              </a:pPr>
              <a:endParaRPr sz="2100" i="1">
                <a:latin typeface="Calibri"/>
                <a:ea typeface="Calibri"/>
                <a:cs typeface="Calibri"/>
                <a:sym typeface="Calibri"/>
              </a:endParaRPr>
            </a:p>
          </p:txBody>
        </p:sp>
      </p:grpSp>
      <p:grpSp>
        <p:nvGrpSpPr>
          <p:cNvPr id="488" name="Google Shape;488;g307fe44a450_0_1091"/>
          <p:cNvGrpSpPr/>
          <p:nvPr/>
        </p:nvGrpSpPr>
        <p:grpSpPr>
          <a:xfrm>
            <a:off x="4347125" y="2147496"/>
            <a:ext cx="3741826" cy="5199724"/>
            <a:chOff x="1838325" y="1189775"/>
            <a:chExt cx="2064000" cy="3217850"/>
          </a:xfrm>
        </p:grpSpPr>
        <p:sp>
          <p:nvSpPr>
            <p:cNvPr id="489" name="Google Shape;489;g307fe44a450_0_1091"/>
            <p:cNvSpPr/>
            <p:nvPr/>
          </p:nvSpPr>
          <p:spPr>
            <a:xfrm>
              <a:off x="1838325" y="1189775"/>
              <a:ext cx="2064000" cy="669000"/>
            </a:xfrm>
            <a:prstGeom prst="chevron">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100" b="1">
                  <a:solidFill>
                    <a:srgbClr val="FFFFFF"/>
                  </a:solidFill>
                  <a:latin typeface="Calibri"/>
                  <a:ea typeface="Calibri"/>
                  <a:cs typeface="Calibri"/>
                  <a:sym typeface="Calibri"/>
                </a:rPr>
                <a:t>Pregnancy</a:t>
              </a:r>
              <a:endParaRPr sz="2100" b="1" i="0" u="none" strike="noStrike" cap="none">
                <a:solidFill>
                  <a:srgbClr val="FFFFFF"/>
                </a:solidFill>
                <a:latin typeface="Calibri"/>
                <a:ea typeface="Calibri"/>
                <a:cs typeface="Calibri"/>
                <a:sym typeface="Calibri"/>
              </a:endParaRPr>
            </a:p>
          </p:txBody>
        </p:sp>
        <p:sp>
          <p:nvSpPr>
            <p:cNvPr id="490" name="Google Shape;490;g307fe44a450_0_1091"/>
            <p:cNvSpPr txBox="1"/>
            <p:nvPr/>
          </p:nvSpPr>
          <p:spPr>
            <a:xfrm>
              <a:off x="2017250" y="2057125"/>
              <a:ext cx="1624500" cy="23505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Pregnancy risk factors: PCOS + preeclampsia (genetic history)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No mental health challenges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COVID-19 isolation (pre-vaccines)</a:t>
              </a:r>
              <a:endParaRPr sz="2100" i="1">
                <a:latin typeface="Calibri"/>
                <a:ea typeface="Calibri"/>
                <a:cs typeface="Calibri"/>
                <a:sym typeface="Calibri"/>
              </a:endParaRPr>
            </a:p>
          </p:txBody>
        </p:sp>
      </p:grpSp>
      <p:grpSp>
        <p:nvGrpSpPr>
          <p:cNvPr id="491" name="Google Shape;491;g307fe44a450_0_1091"/>
          <p:cNvGrpSpPr/>
          <p:nvPr/>
        </p:nvGrpSpPr>
        <p:grpSpPr>
          <a:xfrm>
            <a:off x="7666242" y="2147496"/>
            <a:ext cx="3741826" cy="5199724"/>
            <a:chOff x="3516750" y="1189775"/>
            <a:chExt cx="2064000" cy="3217850"/>
          </a:xfrm>
        </p:grpSpPr>
        <p:sp>
          <p:nvSpPr>
            <p:cNvPr id="492" name="Google Shape;492;g307fe44a450_0_1091"/>
            <p:cNvSpPr/>
            <p:nvPr/>
          </p:nvSpPr>
          <p:spPr>
            <a:xfrm>
              <a:off x="3516750" y="1189775"/>
              <a:ext cx="2064000" cy="669000"/>
            </a:xfrm>
            <a:prstGeom prst="chevron">
              <a:avLst>
                <a:gd name="adj" fmla="val 5000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200" b="1">
                  <a:solidFill>
                    <a:srgbClr val="FFFFFF"/>
                  </a:solidFill>
                  <a:latin typeface="Calibri"/>
                  <a:ea typeface="Calibri"/>
                  <a:cs typeface="Calibri"/>
                  <a:sym typeface="Calibri"/>
                </a:rPr>
                <a:t>2 Weeks Postpartum</a:t>
              </a:r>
              <a:endParaRPr sz="2200" b="1" i="0" u="none" strike="noStrike" cap="none">
                <a:solidFill>
                  <a:srgbClr val="FFFFFF"/>
                </a:solidFill>
                <a:latin typeface="Calibri"/>
                <a:ea typeface="Calibri"/>
                <a:cs typeface="Calibri"/>
                <a:sym typeface="Calibri"/>
              </a:endParaRPr>
            </a:p>
          </p:txBody>
        </p:sp>
        <p:sp>
          <p:nvSpPr>
            <p:cNvPr id="493" name="Google Shape;493;g307fe44a450_0_1091"/>
            <p:cNvSpPr txBox="1"/>
            <p:nvPr/>
          </p:nvSpPr>
          <p:spPr>
            <a:xfrm>
              <a:off x="3739450" y="2057125"/>
              <a:ext cx="1624500" cy="23505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Traumatic Birth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Traumatic Feeding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Onset of manic / psychotic episode(s)</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Patient call to 911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Partner + OB Admit to ER (48 hours)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Transferred to inpatient (8 days)</a:t>
              </a:r>
              <a:endParaRPr sz="2100" i="1">
                <a:latin typeface="Calibri"/>
                <a:ea typeface="Calibri"/>
                <a:cs typeface="Calibri"/>
                <a:sym typeface="Calibri"/>
              </a:endParaRPr>
            </a:p>
          </p:txBody>
        </p:sp>
      </p:grpSp>
      <p:grpSp>
        <p:nvGrpSpPr>
          <p:cNvPr id="494" name="Google Shape;494;g307fe44a450_0_1091"/>
          <p:cNvGrpSpPr/>
          <p:nvPr/>
        </p:nvGrpSpPr>
        <p:grpSpPr>
          <a:xfrm>
            <a:off x="14305248" y="2147496"/>
            <a:ext cx="3741826" cy="5199724"/>
            <a:chOff x="6874025" y="1189775"/>
            <a:chExt cx="2064000" cy="3217850"/>
          </a:xfrm>
        </p:grpSpPr>
        <p:sp>
          <p:nvSpPr>
            <p:cNvPr id="495" name="Google Shape;495;g307fe44a450_0_1091"/>
            <p:cNvSpPr/>
            <p:nvPr/>
          </p:nvSpPr>
          <p:spPr>
            <a:xfrm>
              <a:off x="6874025" y="1189775"/>
              <a:ext cx="2064000" cy="669000"/>
            </a:xfrm>
            <a:prstGeom prst="chevron">
              <a:avLst>
                <a:gd name="adj" fmla="val 50000"/>
              </a:avLst>
            </a:prstGeom>
            <a:solidFill>
              <a:srgbClr val="6AA84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200" b="1">
                  <a:solidFill>
                    <a:srgbClr val="FFFFFF"/>
                  </a:solidFill>
                  <a:latin typeface="Calibri"/>
                  <a:ea typeface="Calibri"/>
                  <a:cs typeface="Calibri"/>
                  <a:sym typeface="Calibri"/>
                </a:rPr>
                <a:t>1 Year Postpartum</a:t>
              </a:r>
              <a:endParaRPr sz="2200" b="1" i="0" u="none" strike="noStrike" cap="none">
                <a:solidFill>
                  <a:srgbClr val="FFFFFF"/>
                </a:solidFill>
                <a:latin typeface="Calibri"/>
                <a:ea typeface="Calibri"/>
                <a:cs typeface="Calibri"/>
                <a:sym typeface="Calibri"/>
              </a:endParaRPr>
            </a:p>
          </p:txBody>
        </p:sp>
        <p:sp>
          <p:nvSpPr>
            <p:cNvPr id="496" name="Google Shape;496;g307fe44a450_0_1091"/>
            <p:cNvSpPr txBox="1"/>
            <p:nvPr/>
          </p:nvSpPr>
          <p:spPr>
            <a:xfrm>
              <a:off x="7183850" y="2057125"/>
              <a:ext cx="1624500" cy="23505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SzPts val="2100"/>
                <a:buFont typeface="Calibri"/>
                <a:buChar char="●"/>
              </a:pPr>
              <a:r>
                <a:rPr lang="en-US" sz="2100" i="1">
                  <a:solidFill>
                    <a:schemeClr val="dk1"/>
                  </a:solidFill>
                  <a:latin typeface="Calibri"/>
                  <a:ea typeface="Calibri"/>
                  <a:cs typeface="Calibri"/>
                  <a:sym typeface="Calibri"/>
                </a:rPr>
                <a:t>Screened @ 6 Wk OB </a:t>
              </a:r>
              <a:endParaRPr sz="2100" i="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2100" i="1">
                <a:solidFill>
                  <a:schemeClr val="dk1"/>
                </a:solidFill>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100" i="1">
                  <a:solidFill>
                    <a:schemeClr val="dk1"/>
                  </a:solidFill>
                  <a:latin typeface="Calibri"/>
                  <a:ea typeface="Calibri"/>
                  <a:cs typeface="Calibri"/>
                  <a:sym typeface="Calibri"/>
                </a:rPr>
                <a:t>Tapered off all medications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PTSD after PPP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Continued talk therapy  </a:t>
              </a:r>
              <a:endParaRPr sz="2100" i="1">
                <a:latin typeface="Calibri"/>
                <a:ea typeface="Calibri"/>
                <a:cs typeface="Calibri"/>
                <a:sym typeface="Calibri"/>
              </a:endParaRPr>
            </a:p>
            <a:p>
              <a:pPr marL="0" marR="0" lvl="0" indent="0" algn="l" rtl="0">
                <a:lnSpc>
                  <a:spcPct val="115000"/>
                </a:lnSpc>
                <a:spcBef>
                  <a:spcPts val="0"/>
                </a:spcBef>
                <a:spcAft>
                  <a:spcPts val="0"/>
                </a:spcAft>
                <a:buNone/>
              </a:pPr>
              <a:endParaRPr sz="2100" i="1">
                <a:latin typeface="Calibri"/>
                <a:ea typeface="Calibri"/>
                <a:cs typeface="Calibri"/>
                <a:sym typeface="Calibri"/>
              </a:endParaRPr>
            </a:p>
          </p:txBody>
        </p:sp>
      </p:grpSp>
      <p:grpSp>
        <p:nvGrpSpPr>
          <p:cNvPr id="497" name="Google Shape;497;g307fe44a450_0_1091"/>
          <p:cNvGrpSpPr/>
          <p:nvPr/>
        </p:nvGrpSpPr>
        <p:grpSpPr>
          <a:xfrm>
            <a:off x="10985678" y="2147496"/>
            <a:ext cx="3741826" cy="6538636"/>
            <a:chOff x="5195350" y="1189775"/>
            <a:chExt cx="2064000" cy="4046436"/>
          </a:xfrm>
        </p:grpSpPr>
        <p:sp>
          <p:nvSpPr>
            <p:cNvPr id="498" name="Google Shape;498;g307fe44a450_0_1091"/>
            <p:cNvSpPr/>
            <p:nvPr/>
          </p:nvSpPr>
          <p:spPr>
            <a:xfrm>
              <a:off x="5195350" y="1189775"/>
              <a:ext cx="2064000" cy="669000"/>
            </a:xfrm>
            <a:prstGeom prst="chevron">
              <a:avLst>
                <a:gd name="adj" fmla="val 50000"/>
              </a:avLst>
            </a:prstGeom>
            <a:solidFill>
              <a:srgbClr val="FFAB4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200" b="1">
                  <a:solidFill>
                    <a:srgbClr val="FFFFFF"/>
                  </a:solidFill>
                  <a:latin typeface="Calibri"/>
                  <a:ea typeface="Calibri"/>
                  <a:cs typeface="Calibri"/>
                  <a:sym typeface="Calibri"/>
                </a:rPr>
                <a:t>1 Month Postpartum</a:t>
              </a:r>
              <a:endParaRPr sz="2200" b="1" i="0" u="none" strike="noStrike" cap="none">
                <a:solidFill>
                  <a:srgbClr val="FFFFFF"/>
                </a:solidFill>
                <a:latin typeface="Calibri"/>
                <a:ea typeface="Calibri"/>
                <a:cs typeface="Calibri"/>
                <a:sym typeface="Calibri"/>
              </a:endParaRPr>
            </a:p>
          </p:txBody>
        </p:sp>
        <p:sp>
          <p:nvSpPr>
            <p:cNvPr id="499" name="Google Shape;499;g307fe44a450_0_1091"/>
            <p:cNvSpPr txBox="1"/>
            <p:nvPr/>
          </p:nvSpPr>
          <p:spPr>
            <a:xfrm>
              <a:off x="5461635" y="2057111"/>
              <a:ext cx="1797600" cy="31791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Outpatient treatment in mother-baby unit (10 days)</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Perinatal psychiatrist (confirmed diagnosis)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Perinatal therapist  </a:t>
              </a:r>
              <a:endParaRPr sz="2100" i="1">
                <a:latin typeface="Calibri"/>
                <a:ea typeface="Calibri"/>
                <a:cs typeface="Calibri"/>
                <a:sym typeface="Calibri"/>
              </a:endParaRPr>
            </a:p>
            <a:p>
              <a:pPr marL="457200" marR="0" lvl="0" indent="0" algn="l" rtl="0">
                <a:lnSpc>
                  <a:spcPct val="115000"/>
                </a:lnSpc>
                <a:spcBef>
                  <a:spcPts val="0"/>
                </a:spcBef>
                <a:spcAft>
                  <a:spcPts val="0"/>
                </a:spcAft>
                <a:buNone/>
              </a:pPr>
              <a:r>
                <a:rPr lang="en-US" sz="2100" i="1">
                  <a:latin typeface="Calibri"/>
                  <a:ea typeface="Calibri"/>
                  <a:cs typeface="Calibri"/>
                  <a:sym typeface="Calibri"/>
                </a:rPr>
                <a:t> </a:t>
              </a:r>
              <a:endParaRPr sz="2100" i="1">
                <a:latin typeface="Calibri"/>
                <a:ea typeface="Calibri"/>
                <a:cs typeface="Calibri"/>
                <a:sym typeface="Calibri"/>
              </a:endParaRPr>
            </a:p>
            <a:p>
              <a:pPr marL="457200" marR="0" lvl="0" indent="-361950" algn="l" rtl="0">
                <a:lnSpc>
                  <a:spcPct val="115000"/>
                </a:lnSpc>
                <a:spcBef>
                  <a:spcPts val="0"/>
                </a:spcBef>
                <a:spcAft>
                  <a:spcPts val="0"/>
                </a:spcAft>
                <a:buSzPts val="2100"/>
                <a:buFont typeface="Calibri"/>
                <a:buChar char="●"/>
              </a:pPr>
              <a:r>
                <a:rPr lang="en-US" sz="2100" i="1">
                  <a:latin typeface="Calibri"/>
                  <a:ea typeface="Calibri"/>
                  <a:cs typeface="Calibri"/>
                  <a:sym typeface="Calibri"/>
                </a:rPr>
                <a:t>Individualized treatment plan </a:t>
              </a:r>
              <a:endParaRPr sz="2100" i="1">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2100" i="1" u="none" strike="noStrike" cap="none">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2100" i="1" u="none" strike="noStrike" cap="none">
                <a:latin typeface="Calibri"/>
                <a:ea typeface="Calibri"/>
                <a:cs typeface="Calibri"/>
                <a:sym typeface="Calibri"/>
              </a:endParaRPr>
            </a:p>
          </p:txBody>
        </p:sp>
      </p:grpSp>
      <p:sp>
        <p:nvSpPr>
          <p:cNvPr id="500" name="Google Shape;500;g307fe44a450_0_1091"/>
          <p:cNvSpPr txBox="1"/>
          <p:nvPr/>
        </p:nvSpPr>
        <p:spPr>
          <a:xfrm>
            <a:off x="12275825" y="9301475"/>
            <a:ext cx="5019300" cy="8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i="1">
                <a:solidFill>
                  <a:schemeClr val="dk1"/>
                </a:solidFill>
                <a:latin typeface="Calibri"/>
                <a:ea typeface="Calibri"/>
                <a:cs typeface="Calibri"/>
                <a:sym typeface="Calibri"/>
              </a:rPr>
              <a:t>Learn more about Kriti’s story </a:t>
            </a:r>
            <a:r>
              <a:rPr lang="en-US" sz="2600" i="1" u="sng">
                <a:solidFill>
                  <a:schemeClr val="hlink"/>
                </a:solidFill>
                <a:latin typeface="Calibri"/>
                <a:ea typeface="Calibri"/>
                <a:cs typeface="Calibri"/>
                <a:sym typeface="Calibri"/>
                <a:hlinkClick r:id="rId5"/>
              </a:rPr>
              <a:t>here.</a:t>
            </a:r>
            <a:endParaRPr sz="26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309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07fe44a450_0_1121"/>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07" name="Google Shape;507;g307fe44a450_0_1121"/>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508" name="Google Shape;508;g307fe44a450_0_1121"/>
          <p:cNvSpPr txBox="1"/>
          <p:nvPr/>
        </p:nvSpPr>
        <p:spPr>
          <a:xfrm>
            <a:off x="1091200" y="409875"/>
            <a:ext cx="16203900" cy="969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500" b="1">
                <a:latin typeface="Lato Black"/>
                <a:ea typeface="Lato Black"/>
                <a:cs typeface="Lato Black"/>
                <a:sym typeface="Lato Black"/>
              </a:rPr>
              <a:t>#1: Create a </a:t>
            </a:r>
            <a:r>
              <a:rPr lang="en-US" sz="4500" b="1">
                <a:solidFill>
                  <a:schemeClr val="accent1"/>
                </a:solidFill>
                <a:latin typeface="Lato Black"/>
                <a:ea typeface="Lato Black"/>
                <a:cs typeface="Lato Black"/>
                <a:sym typeface="Lato Black"/>
              </a:rPr>
              <a:t>mental health plan </a:t>
            </a:r>
            <a:r>
              <a:rPr lang="en-US" sz="4500" b="1">
                <a:solidFill>
                  <a:schemeClr val="dk1"/>
                </a:solidFill>
                <a:latin typeface="Lato Black"/>
                <a:ea typeface="Lato Black"/>
                <a:cs typeface="Lato Black"/>
                <a:sym typeface="Lato Black"/>
              </a:rPr>
              <a:t>early</a:t>
            </a:r>
            <a:r>
              <a:rPr lang="en-US" sz="4500" b="1">
                <a:latin typeface="Lato Black"/>
                <a:ea typeface="Lato Black"/>
                <a:cs typeface="Lato Black"/>
                <a:sym typeface="Lato Black"/>
              </a:rPr>
              <a:t>, not just a birth plan </a:t>
            </a:r>
            <a:endParaRPr sz="1200" b="0" i="1" u="none" strike="noStrike" cap="none">
              <a:solidFill>
                <a:srgbClr val="000000"/>
              </a:solidFill>
              <a:latin typeface="Arial"/>
              <a:ea typeface="Arial"/>
              <a:cs typeface="Arial"/>
              <a:sym typeface="Arial"/>
            </a:endParaRPr>
          </a:p>
        </p:txBody>
      </p:sp>
      <p:cxnSp>
        <p:nvCxnSpPr>
          <p:cNvPr id="509" name="Google Shape;509;g307fe44a450_0_1121"/>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pic>
        <p:nvPicPr>
          <p:cNvPr id="510" name="Google Shape;510;g307fe44a450_0_1121"/>
          <p:cNvPicPr preferRelativeResize="0"/>
          <p:nvPr/>
        </p:nvPicPr>
        <p:blipFill>
          <a:blip r:embed="rId5">
            <a:alphaModFix/>
          </a:blip>
          <a:stretch>
            <a:fillRect/>
          </a:stretch>
        </p:blipFill>
        <p:spPr>
          <a:xfrm>
            <a:off x="10280600" y="1835350"/>
            <a:ext cx="6285317" cy="7040688"/>
          </a:xfrm>
          <a:prstGeom prst="rect">
            <a:avLst/>
          </a:prstGeom>
          <a:noFill/>
          <a:ln>
            <a:noFill/>
          </a:ln>
        </p:spPr>
      </p:pic>
      <p:sp>
        <p:nvSpPr>
          <p:cNvPr id="511" name="Google Shape;511;g307fe44a450_0_1121"/>
          <p:cNvSpPr txBox="1"/>
          <p:nvPr/>
        </p:nvSpPr>
        <p:spPr>
          <a:xfrm>
            <a:off x="1587775" y="2661200"/>
            <a:ext cx="7380000" cy="526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50" b="1">
                <a:solidFill>
                  <a:srgbClr val="585F5F"/>
                </a:solidFill>
                <a:highlight>
                  <a:srgbClr val="FFFFFF"/>
                </a:highlight>
              </a:rPr>
              <a:t>My Hospital Discharge Packet: “After Your Delivery, What You Need to Know”</a:t>
            </a:r>
            <a:endParaRPr sz="2750" b="1">
              <a:solidFill>
                <a:srgbClr val="585F5F"/>
              </a:solidFill>
              <a:highlight>
                <a:srgbClr val="FFFFFF"/>
              </a:highlight>
            </a:endParaRPr>
          </a:p>
          <a:p>
            <a:pPr marL="0" lvl="0" indent="0" algn="l" rtl="0">
              <a:spcBef>
                <a:spcPts val="0"/>
              </a:spcBef>
              <a:spcAft>
                <a:spcPts val="0"/>
              </a:spcAft>
              <a:buNone/>
            </a:pP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30+ pages of resources around breastfeeding, newborn sleep, postpartum hemorrhage, COVID-19 guidance, etc. </a:t>
            </a:r>
            <a:endParaRPr sz="2750">
              <a:solidFill>
                <a:srgbClr val="585F5F"/>
              </a:solidFill>
              <a:highlight>
                <a:srgbClr val="FFFFFF"/>
              </a:highlight>
            </a:endParaRPr>
          </a:p>
          <a:p>
            <a:pPr marL="457200" lvl="0" indent="0" algn="l" rtl="0">
              <a:spcBef>
                <a:spcPts val="0"/>
              </a:spcBef>
              <a:spcAft>
                <a:spcPts val="0"/>
              </a:spcAft>
              <a:buNone/>
            </a:pPr>
            <a:r>
              <a:rPr lang="en-US" sz="2750">
                <a:solidFill>
                  <a:srgbClr val="585F5F"/>
                </a:solidFill>
                <a:highlight>
                  <a:srgbClr val="FFFFFF"/>
                </a:highlight>
              </a:rPr>
              <a:t> </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Included one-pager on perinatal mental health disorders, including PSI Massachusetts as a resource - </a:t>
            </a:r>
            <a:r>
              <a:rPr lang="en-US" sz="2750" i="1">
                <a:solidFill>
                  <a:srgbClr val="585F5F"/>
                </a:solidFill>
                <a:highlight>
                  <a:srgbClr val="FFFFFF"/>
                </a:highlight>
              </a:rPr>
              <a:t>which me &amp; my partner never had a chance to review</a:t>
            </a:r>
            <a:endParaRPr sz="2750" i="1">
              <a:solidFill>
                <a:srgbClr val="585F5F"/>
              </a:solidFill>
              <a:highlight>
                <a:srgbClr val="FFFFFF"/>
              </a:highlight>
            </a:endParaRPr>
          </a:p>
          <a:p>
            <a:pPr marL="0" lvl="0" indent="0" algn="l" rtl="0">
              <a:spcBef>
                <a:spcPts val="0"/>
              </a:spcBef>
              <a:spcAft>
                <a:spcPts val="0"/>
              </a:spcAft>
              <a:buNone/>
            </a:pPr>
            <a:endParaRPr sz="2750">
              <a:solidFill>
                <a:srgbClr val="585F5F"/>
              </a:solidFill>
              <a:highlight>
                <a:srgbClr val="FFFFFF"/>
              </a:highlight>
            </a:endParaRPr>
          </a:p>
        </p:txBody>
      </p:sp>
    </p:spTree>
    <p:extLst>
      <p:ext uri="{BB962C8B-B14F-4D97-AF65-F5344CB8AC3E}">
        <p14:creationId xmlns:p14="http://schemas.microsoft.com/office/powerpoint/2010/main" val="2513440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307fe44a450_0_1151"/>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18" name="Google Shape;518;g307fe44a450_0_1151"/>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519" name="Google Shape;519;g307fe44a450_0_1151"/>
          <p:cNvSpPr txBox="1"/>
          <p:nvPr/>
        </p:nvSpPr>
        <p:spPr>
          <a:xfrm>
            <a:off x="1091200" y="409875"/>
            <a:ext cx="16203900" cy="969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500" b="1">
                <a:latin typeface="Lato Black"/>
                <a:ea typeface="Lato Black"/>
                <a:cs typeface="Lato Black"/>
                <a:sym typeface="Lato Black"/>
              </a:rPr>
              <a:t>#2: Educate </a:t>
            </a:r>
            <a:r>
              <a:rPr lang="en-US" sz="4500" b="1" i="1">
                <a:solidFill>
                  <a:schemeClr val="accent1"/>
                </a:solidFill>
                <a:latin typeface="Lato Black"/>
                <a:ea typeface="Lato Black"/>
                <a:cs typeface="Lato Black"/>
                <a:sym typeface="Lato Black"/>
              </a:rPr>
              <a:t>all </a:t>
            </a:r>
            <a:r>
              <a:rPr lang="en-US" sz="4500" b="1">
                <a:solidFill>
                  <a:schemeClr val="accent1"/>
                </a:solidFill>
                <a:latin typeface="Lato Black"/>
                <a:ea typeface="Lato Black"/>
                <a:cs typeface="Lato Black"/>
                <a:sym typeface="Lato Black"/>
              </a:rPr>
              <a:t>frontline caregivers</a:t>
            </a:r>
            <a:r>
              <a:rPr lang="en-US" sz="4500" b="1">
                <a:latin typeface="Lato Black"/>
                <a:ea typeface="Lato Black"/>
                <a:cs typeface="Lato Black"/>
                <a:sym typeface="Lato Black"/>
              </a:rPr>
              <a:t>: knowledge is power</a:t>
            </a:r>
            <a:endParaRPr sz="1200" b="0" u="none" strike="noStrike" cap="none">
              <a:solidFill>
                <a:srgbClr val="000000"/>
              </a:solidFill>
              <a:latin typeface="Arial"/>
              <a:ea typeface="Arial"/>
              <a:cs typeface="Arial"/>
              <a:sym typeface="Arial"/>
            </a:endParaRPr>
          </a:p>
        </p:txBody>
      </p:sp>
      <p:cxnSp>
        <p:nvCxnSpPr>
          <p:cNvPr id="520" name="Google Shape;520;g307fe44a450_0_1151"/>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521" name="Google Shape;521;g307fe44a450_0_1151"/>
          <p:cNvSpPr txBox="1"/>
          <p:nvPr/>
        </p:nvSpPr>
        <p:spPr>
          <a:xfrm>
            <a:off x="1418450" y="2379050"/>
            <a:ext cx="8318100" cy="611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50" b="1" i="1">
                <a:solidFill>
                  <a:srgbClr val="585F5F"/>
                </a:solidFill>
                <a:highlight>
                  <a:srgbClr val="FFFFFF"/>
                </a:highlight>
              </a:rPr>
              <a:t>Too</a:t>
            </a:r>
            <a:r>
              <a:rPr lang="en-US" sz="2750" b="1">
                <a:solidFill>
                  <a:srgbClr val="585F5F"/>
                </a:solidFill>
                <a:highlight>
                  <a:srgbClr val="FFFFFF"/>
                </a:highlight>
              </a:rPr>
              <a:t> much onus is placed on birthing people to take action </a:t>
            </a:r>
            <a:r>
              <a:rPr lang="en-US" sz="2750" b="1" u="sng">
                <a:solidFill>
                  <a:srgbClr val="585F5F"/>
                </a:solidFill>
                <a:highlight>
                  <a:srgbClr val="FFFFFF"/>
                </a:highlight>
              </a:rPr>
              <a:t>and</a:t>
            </a:r>
            <a:r>
              <a:rPr lang="en-US" sz="2750" b="1">
                <a:solidFill>
                  <a:srgbClr val="585F5F"/>
                </a:solidFill>
                <a:highlight>
                  <a:srgbClr val="FFFFFF"/>
                </a:highlight>
              </a:rPr>
              <a:t> advocate for themselves. </a:t>
            </a:r>
            <a:endParaRPr sz="2750" b="1">
              <a:solidFill>
                <a:srgbClr val="585F5F"/>
              </a:solidFill>
              <a:highlight>
                <a:srgbClr val="FFFFFF"/>
              </a:highlight>
            </a:endParaRPr>
          </a:p>
          <a:p>
            <a:pPr marL="0" lvl="0" indent="0" algn="l" rtl="0">
              <a:spcBef>
                <a:spcPts val="0"/>
              </a:spcBef>
              <a:spcAft>
                <a:spcPts val="0"/>
              </a:spcAft>
              <a:buNone/>
            </a:pPr>
            <a:endParaRPr sz="2750" b="1">
              <a:solidFill>
                <a:srgbClr val="585F5F"/>
              </a:solidFill>
              <a:highlight>
                <a:srgbClr val="FFFFFF"/>
              </a:highlight>
            </a:endParaRPr>
          </a:p>
          <a:p>
            <a:pPr marL="0" lvl="0" indent="0" algn="l" rtl="0">
              <a:spcBef>
                <a:spcPts val="0"/>
              </a:spcBef>
              <a:spcAft>
                <a:spcPts val="0"/>
              </a:spcAft>
              <a:buNone/>
            </a:pPr>
            <a:r>
              <a:rPr lang="en-US" sz="2750" b="1">
                <a:solidFill>
                  <a:srgbClr val="585F5F"/>
                </a:solidFill>
                <a:highlight>
                  <a:srgbClr val="FFFFFF"/>
                </a:highlight>
              </a:rPr>
              <a:t>We must empower </a:t>
            </a:r>
            <a:r>
              <a:rPr lang="en-US" sz="2750" b="1" i="1">
                <a:solidFill>
                  <a:srgbClr val="585F5F"/>
                </a:solidFill>
                <a:highlight>
                  <a:srgbClr val="FFFFFF"/>
                </a:highlight>
              </a:rPr>
              <a:t>all </a:t>
            </a:r>
            <a:r>
              <a:rPr lang="en-US" sz="2750" b="1">
                <a:solidFill>
                  <a:srgbClr val="585F5F"/>
                </a:solidFill>
                <a:highlight>
                  <a:srgbClr val="FFFFFF"/>
                </a:highlight>
              </a:rPr>
              <a:t>caregivers for timely treatment of perinatal mental health disorders:</a:t>
            </a:r>
            <a:endParaRPr sz="2750" b="1">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Partners </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OBs</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Psychiatrists</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chemeClr val="lt1"/>
                </a:highlight>
              </a:rPr>
              <a:t>Pediatricians</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NPs </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Midwives</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rgbClr val="FFFFFF"/>
                </a:highlight>
              </a:rPr>
              <a:t>Doulas  </a:t>
            </a:r>
            <a:endParaRPr sz="2750">
              <a:solidFill>
                <a:srgbClr val="585F5F"/>
              </a:solidFill>
              <a:highlight>
                <a:srgbClr val="FFFFFF"/>
              </a:highlight>
            </a:endParaRPr>
          </a:p>
          <a:p>
            <a:pPr marL="457200" lvl="0" indent="-403225" algn="l" rtl="0">
              <a:spcBef>
                <a:spcPts val="0"/>
              </a:spcBef>
              <a:spcAft>
                <a:spcPts val="0"/>
              </a:spcAft>
              <a:buClr>
                <a:srgbClr val="585F5F"/>
              </a:buClr>
              <a:buSzPts val="2750"/>
              <a:buChar char="●"/>
            </a:pPr>
            <a:r>
              <a:rPr lang="en-US" sz="2750">
                <a:solidFill>
                  <a:srgbClr val="585F5F"/>
                </a:solidFill>
                <a:highlight>
                  <a:schemeClr val="lt1"/>
                </a:highlight>
              </a:rPr>
              <a:t>ER Doctors </a:t>
            </a:r>
            <a:endParaRPr sz="2750">
              <a:solidFill>
                <a:srgbClr val="585F5F"/>
              </a:solidFill>
              <a:highlight>
                <a:srgbClr val="FFFFFF"/>
              </a:highlight>
            </a:endParaRPr>
          </a:p>
          <a:p>
            <a:pPr marL="0" lvl="0" indent="0" algn="l" rtl="0">
              <a:spcBef>
                <a:spcPts val="0"/>
              </a:spcBef>
              <a:spcAft>
                <a:spcPts val="0"/>
              </a:spcAft>
              <a:buNone/>
            </a:pPr>
            <a:endParaRPr sz="2750">
              <a:solidFill>
                <a:srgbClr val="585F5F"/>
              </a:solidFill>
              <a:highlight>
                <a:srgbClr val="FFFFFF"/>
              </a:highlight>
            </a:endParaRPr>
          </a:p>
        </p:txBody>
      </p:sp>
      <p:pic>
        <p:nvPicPr>
          <p:cNvPr id="522" name="Google Shape;522;g307fe44a450_0_1151"/>
          <p:cNvPicPr preferRelativeResize="0"/>
          <p:nvPr/>
        </p:nvPicPr>
        <p:blipFill>
          <a:blip r:embed="rId5">
            <a:alphaModFix/>
          </a:blip>
          <a:stretch>
            <a:fillRect/>
          </a:stretch>
        </p:blipFill>
        <p:spPr>
          <a:xfrm>
            <a:off x="10512550" y="2347425"/>
            <a:ext cx="7181850" cy="4895850"/>
          </a:xfrm>
          <a:prstGeom prst="rect">
            <a:avLst/>
          </a:prstGeom>
          <a:noFill/>
          <a:ln>
            <a:noFill/>
          </a:ln>
        </p:spPr>
      </p:pic>
      <p:sp>
        <p:nvSpPr>
          <p:cNvPr id="523" name="Google Shape;523;g307fe44a450_0_1151"/>
          <p:cNvSpPr txBox="1"/>
          <p:nvPr/>
        </p:nvSpPr>
        <p:spPr>
          <a:xfrm>
            <a:off x="10985500" y="7270875"/>
            <a:ext cx="6201900" cy="9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Source: </a:t>
            </a:r>
            <a:r>
              <a:rPr lang="en-US" sz="2000" i="1" u="sng">
                <a:solidFill>
                  <a:schemeClr val="hlink"/>
                </a:solidFill>
                <a:latin typeface="Calibri"/>
                <a:ea typeface="Calibri"/>
                <a:cs typeface="Calibri"/>
                <a:sym typeface="Calibri"/>
                <a:hlinkClick r:id="rId6"/>
              </a:rPr>
              <a:t>Maternal Mental Health Fact Sheet: MMHLA</a:t>
            </a:r>
            <a:endParaRPr sz="20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295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07fe44a450_0_1166"/>
          <p:cNvSpPr/>
          <p:nvPr/>
        </p:nvSpPr>
        <p:spPr>
          <a:xfrm>
            <a:off x="13894313" y="2856188"/>
            <a:ext cx="3365400" cy="3386700"/>
          </a:xfrm>
          <a:prstGeom prst="ellipse">
            <a:avLst/>
          </a:prstGeom>
          <a:solidFill>
            <a:srgbClr val="B5CC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Calibri"/>
                <a:ea typeface="Calibri"/>
                <a:cs typeface="Calibri"/>
                <a:sym typeface="Calibri"/>
              </a:rPr>
              <a:t>Professional </a:t>
            </a:r>
            <a:endParaRPr sz="24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Expertise</a:t>
            </a:r>
            <a:endParaRPr sz="2400">
              <a:solidFill>
                <a:schemeClr val="dk1"/>
              </a:solidFill>
              <a:latin typeface="Calibri"/>
              <a:ea typeface="Calibri"/>
              <a:cs typeface="Calibri"/>
              <a:sym typeface="Calibri"/>
            </a:endParaRPr>
          </a:p>
        </p:txBody>
      </p:sp>
      <p:sp>
        <p:nvSpPr>
          <p:cNvPr id="530" name="Google Shape;530;g307fe44a450_0_1166"/>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31" name="Google Shape;531;g307fe44a450_0_1166"/>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532" name="Google Shape;532;g307fe44a450_0_1166"/>
          <p:cNvSpPr txBox="1"/>
          <p:nvPr/>
        </p:nvSpPr>
        <p:spPr>
          <a:xfrm>
            <a:off x="1091200" y="409875"/>
            <a:ext cx="16203900" cy="969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500" b="1">
                <a:latin typeface="Lato Black"/>
                <a:ea typeface="Lato Black"/>
                <a:cs typeface="Lato Black"/>
                <a:sym typeface="Lato Black"/>
              </a:rPr>
              <a:t>#3: Leverage </a:t>
            </a:r>
            <a:r>
              <a:rPr lang="en-US" sz="4500" b="1">
                <a:solidFill>
                  <a:schemeClr val="accent1"/>
                </a:solidFill>
                <a:latin typeface="Lato Black"/>
                <a:ea typeface="Lato Black"/>
                <a:cs typeface="Lato Black"/>
                <a:sym typeface="Lato Black"/>
              </a:rPr>
              <a:t>lived experience for expertise,</a:t>
            </a:r>
            <a:r>
              <a:rPr lang="en-US" sz="4500" b="1">
                <a:latin typeface="Lato Black"/>
                <a:ea typeface="Lato Black"/>
                <a:cs typeface="Lato Black"/>
                <a:sym typeface="Lato Black"/>
              </a:rPr>
              <a:t> not just stories</a:t>
            </a:r>
            <a:endParaRPr sz="1200" b="0" u="none" strike="noStrike" cap="none">
              <a:solidFill>
                <a:srgbClr val="000000"/>
              </a:solidFill>
              <a:latin typeface="Arial"/>
              <a:ea typeface="Arial"/>
              <a:cs typeface="Arial"/>
              <a:sym typeface="Arial"/>
            </a:endParaRPr>
          </a:p>
        </p:txBody>
      </p:sp>
      <p:cxnSp>
        <p:nvCxnSpPr>
          <p:cNvPr id="533" name="Google Shape;533;g307fe44a450_0_1166"/>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534" name="Google Shape;534;g307fe44a450_0_1166"/>
          <p:cNvSpPr txBox="1"/>
          <p:nvPr/>
        </p:nvSpPr>
        <p:spPr>
          <a:xfrm>
            <a:off x="1156038" y="2970563"/>
            <a:ext cx="91197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50" b="1">
                <a:solidFill>
                  <a:srgbClr val="585F5F"/>
                </a:solidFill>
                <a:highlight>
                  <a:srgbClr val="FFFFFF"/>
                </a:highlight>
              </a:rPr>
              <a:t>Representation matters. Leverage lived experience to deliver improved patient experience </a:t>
            </a:r>
            <a:r>
              <a:rPr lang="en-US" sz="2750" b="1" u="sng">
                <a:solidFill>
                  <a:srgbClr val="585F5F"/>
                </a:solidFill>
                <a:highlight>
                  <a:srgbClr val="FFFFFF"/>
                </a:highlight>
              </a:rPr>
              <a:t>and</a:t>
            </a:r>
            <a:r>
              <a:rPr lang="en-US" sz="2750" b="1">
                <a:solidFill>
                  <a:srgbClr val="585F5F"/>
                </a:solidFill>
                <a:highlight>
                  <a:srgbClr val="FFFFFF"/>
                </a:highlight>
              </a:rPr>
              <a:t> outcomes. </a:t>
            </a:r>
            <a:endParaRPr sz="2750" b="1">
              <a:solidFill>
                <a:srgbClr val="585F5F"/>
              </a:solidFill>
              <a:highlight>
                <a:srgbClr val="FFFFFF"/>
              </a:highlight>
            </a:endParaRPr>
          </a:p>
          <a:p>
            <a:pPr marL="0" lvl="0" indent="0" algn="l" rtl="0">
              <a:spcBef>
                <a:spcPts val="0"/>
              </a:spcBef>
              <a:spcAft>
                <a:spcPts val="0"/>
              </a:spcAft>
              <a:buNone/>
            </a:pPr>
            <a:endParaRPr sz="2750" b="1">
              <a:solidFill>
                <a:srgbClr val="585F5F"/>
              </a:solidFill>
              <a:highlight>
                <a:srgbClr val="FFFFFF"/>
              </a:highlight>
            </a:endParaRPr>
          </a:p>
          <a:p>
            <a:pPr marL="0" lvl="0" indent="0" algn="l" rtl="0">
              <a:spcBef>
                <a:spcPts val="0"/>
              </a:spcBef>
              <a:spcAft>
                <a:spcPts val="0"/>
              </a:spcAft>
              <a:buNone/>
            </a:pPr>
            <a:endParaRPr sz="2750" b="1">
              <a:solidFill>
                <a:srgbClr val="585F5F"/>
              </a:solidFill>
              <a:highlight>
                <a:srgbClr val="FFFFFF"/>
              </a:highlight>
            </a:endParaRPr>
          </a:p>
          <a:p>
            <a:pPr marL="0" lvl="0" indent="0" algn="l" rtl="0">
              <a:spcBef>
                <a:spcPts val="0"/>
              </a:spcBef>
              <a:spcAft>
                <a:spcPts val="0"/>
              </a:spcAft>
              <a:buNone/>
            </a:pPr>
            <a:r>
              <a:rPr lang="en-US" sz="2750" b="1">
                <a:solidFill>
                  <a:srgbClr val="585F5F"/>
                </a:solidFill>
                <a:highlight>
                  <a:srgbClr val="FFFFFF"/>
                </a:highlight>
              </a:rPr>
              <a:t>This is especially important for historically marginalized or underrepresented populations. </a:t>
            </a:r>
            <a:endParaRPr sz="2750" b="1">
              <a:solidFill>
                <a:srgbClr val="585F5F"/>
              </a:solidFill>
              <a:highlight>
                <a:srgbClr val="FFFFFF"/>
              </a:highlight>
            </a:endParaRPr>
          </a:p>
        </p:txBody>
      </p:sp>
      <p:sp>
        <p:nvSpPr>
          <p:cNvPr id="535" name="Google Shape;535;g307fe44a450_0_1166"/>
          <p:cNvSpPr/>
          <p:nvPr/>
        </p:nvSpPr>
        <p:spPr>
          <a:xfrm>
            <a:off x="11355163" y="2856188"/>
            <a:ext cx="3365400" cy="3386700"/>
          </a:xfrm>
          <a:prstGeom prst="ellipse">
            <a:avLst/>
          </a:prstGeom>
          <a:solidFill>
            <a:srgbClr val="B22A4A">
              <a:alpha val="4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Calibri"/>
                <a:ea typeface="Calibri"/>
                <a:cs typeface="Calibri"/>
                <a:sym typeface="Calibri"/>
              </a:rPr>
              <a:t>Lived </a:t>
            </a:r>
            <a:endParaRPr sz="2400">
              <a:latin typeface="Calibri"/>
              <a:ea typeface="Calibri"/>
              <a:cs typeface="Calibri"/>
              <a:sym typeface="Calibri"/>
            </a:endParaRPr>
          </a:p>
          <a:p>
            <a:pPr marL="0" lvl="0" indent="0" algn="ctr" rtl="0">
              <a:spcBef>
                <a:spcPts val="0"/>
              </a:spcBef>
              <a:spcAft>
                <a:spcPts val="0"/>
              </a:spcAft>
              <a:buNone/>
            </a:pPr>
            <a:r>
              <a:rPr lang="en-US" sz="2400">
                <a:latin typeface="Calibri"/>
                <a:ea typeface="Calibri"/>
                <a:cs typeface="Calibri"/>
                <a:sym typeface="Calibri"/>
              </a:rPr>
              <a:t>Experience</a:t>
            </a:r>
            <a:endParaRPr sz="2400">
              <a:latin typeface="Calibri"/>
              <a:ea typeface="Calibri"/>
              <a:cs typeface="Calibri"/>
              <a:sym typeface="Calibri"/>
            </a:endParaRPr>
          </a:p>
        </p:txBody>
      </p:sp>
      <p:sp>
        <p:nvSpPr>
          <p:cNvPr id="536" name="Google Shape;536;g307fe44a450_0_1166"/>
          <p:cNvSpPr/>
          <p:nvPr/>
        </p:nvSpPr>
        <p:spPr>
          <a:xfrm>
            <a:off x="14170363" y="4917913"/>
            <a:ext cx="381000" cy="2222400"/>
          </a:xfrm>
          <a:prstGeom prst="up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37" name="Google Shape;537;g307fe44a450_0_1166"/>
          <p:cNvSpPr txBox="1"/>
          <p:nvPr/>
        </p:nvSpPr>
        <p:spPr>
          <a:xfrm>
            <a:off x="12254713" y="7320538"/>
            <a:ext cx="4212300" cy="9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200" b="1">
                <a:solidFill>
                  <a:schemeClr val="accent1"/>
                </a:solidFill>
                <a:latin typeface="Calibri"/>
                <a:ea typeface="Calibri"/>
                <a:cs typeface="Calibri"/>
                <a:sym typeface="Calibri"/>
              </a:rPr>
              <a:t>The Opportunity</a:t>
            </a:r>
            <a:endParaRPr sz="4200" b="1">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122732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705345"/>
            <a:ext cx="11911958" cy="7657465"/>
          </a:xfrm>
          <a:prstGeom prst="rect">
            <a:avLst/>
          </a:prstGeom>
        </p:spPr>
        <p:txBody>
          <a:bodyPr lIns="0" tIns="0" rIns="0" bIns="0" rtlCol="0" anchor="t">
            <a:spAutoFit/>
          </a:bodyPr>
          <a:lstStyle/>
          <a:p>
            <a:pPr algn="l">
              <a:lnSpc>
                <a:spcPts val="4900"/>
              </a:lnSpc>
            </a:pPr>
            <a:r>
              <a:rPr lang="en-US" sz="3500" b="1">
                <a:solidFill>
                  <a:srgbClr val="000000"/>
                </a:solidFill>
                <a:latin typeface="Canva Sans 2 Bold"/>
                <a:ea typeface="Canva Sans 2 Bold"/>
                <a:cs typeface="Canva Sans 2 Bold"/>
                <a:sym typeface="Canva Sans 2 Bold"/>
              </a:rPr>
              <a:t>To be considered fully participating in this bundle between Sept ‘24 and Sept ’25, we ask that you complete:</a:t>
            </a:r>
          </a:p>
          <a:p>
            <a:pPr algn="l">
              <a:lnSpc>
                <a:spcPts val="4717"/>
              </a:lnSpc>
            </a:pPr>
            <a:endParaRPr lang="en-US" sz="3500" b="1">
              <a:solidFill>
                <a:srgbClr val="000000"/>
              </a:solidFill>
              <a:latin typeface="Canva Sans 2 Bold"/>
              <a:ea typeface="Canva Sans 2 Bold"/>
              <a:cs typeface="Canva Sans 2 Bold"/>
              <a:sym typeface="Canva Sans 2 Bold"/>
            </a:endParaRP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Onboarding steps</a:t>
            </a:r>
          </a:p>
          <a:p>
            <a:pPr marL="1424940" lvl="2" indent="-474980" algn="l">
              <a:lnSpc>
                <a:spcPts val="4620"/>
              </a:lnSpc>
              <a:buAutoNum type="alphaLcPeriod"/>
            </a:pPr>
            <a:r>
              <a:rPr lang="en-US" sz="3300">
                <a:solidFill>
                  <a:srgbClr val="000000"/>
                </a:solidFill>
                <a:latin typeface="Canva Sans 2"/>
                <a:ea typeface="Canva Sans 2"/>
                <a:cs typeface="Canva Sans 2"/>
                <a:sym typeface="Canva Sans 2"/>
              </a:rPr>
              <a:t>Team Roster, Pre-Implementation Survey, data sharing agreement</a:t>
            </a: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Monthly data submission (Goal: 6 months or more)</a:t>
            </a: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Monthly webinar attendance (Goal: 6 months or more)</a:t>
            </a: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Implementation feedback survey @ 6mo and 12mo</a:t>
            </a: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Draft or final sustainability plan</a:t>
            </a:r>
          </a:p>
          <a:p>
            <a:pPr marL="712470" lvl="1" indent="-356235" algn="l">
              <a:lnSpc>
                <a:spcPts val="4620"/>
              </a:lnSpc>
              <a:buAutoNum type="arabicPeriod"/>
            </a:pPr>
            <a:r>
              <a:rPr lang="en-US" sz="3300">
                <a:solidFill>
                  <a:srgbClr val="000000"/>
                </a:solidFill>
                <a:latin typeface="Canva Sans 2"/>
                <a:ea typeface="Canva Sans 2"/>
                <a:cs typeface="Canva Sans 2"/>
                <a:sym typeface="Canva Sans 2"/>
              </a:rPr>
              <a:t>Sharing opportunities (webinars presentation, summit posters)</a:t>
            </a:r>
          </a:p>
        </p:txBody>
      </p:sp>
      <p:sp>
        <p:nvSpPr>
          <p:cNvPr id="4" name="Freeform 4"/>
          <p:cNvSpPr/>
          <p:nvPr/>
        </p:nvSpPr>
        <p:spPr>
          <a:xfrm>
            <a:off x="14192355" y="2765795"/>
            <a:ext cx="3271266" cy="4114800"/>
          </a:xfrm>
          <a:custGeom>
            <a:avLst/>
            <a:gdLst/>
            <a:ahLst/>
            <a:cxnLst/>
            <a:rect l="l" t="t" r="r" b="b"/>
            <a:pathLst>
              <a:path w="3271266" h="4114800">
                <a:moveTo>
                  <a:pt x="0" y="0"/>
                </a:moveTo>
                <a:lnTo>
                  <a:pt x="3271266" y="0"/>
                </a:lnTo>
                <a:lnTo>
                  <a:pt x="32712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97408" y="447675"/>
            <a:ext cx="16242050" cy="666750"/>
          </a:xfrm>
          <a:prstGeom prst="rect">
            <a:avLst/>
          </a:prstGeom>
        </p:spPr>
        <p:txBody>
          <a:bodyPr lIns="0" tIns="0" rIns="0" bIns="0" rtlCol="0" anchor="t">
            <a:spAutoFit/>
          </a:bodyPr>
          <a:lstStyle/>
          <a:p>
            <a:pPr algn="l">
              <a:lnSpc>
                <a:spcPts val="5399"/>
              </a:lnSpc>
            </a:pPr>
            <a:r>
              <a:rPr lang="en-US" sz="4499" spc="467">
                <a:solidFill>
                  <a:srgbClr val="B22A4A"/>
                </a:solidFill>
                <a:latin typeface="Poppins Light Bold"/>
                <a:ea typeface="Poppins Light Bold"/>
                <a:cs typeface="Poppins Light Bold"/>
                <a:sym typeface="Poppins Light Bold"/>
              </a:rPr>
              <a:t>Participation Checklist</a:t>
            </a:r>
          </a:p>
        </p:txBody>
      </p:sp>
      <p:sp>
        <p:nvSpPr>
          <p:cNvPr id="6" name="TextBox 6"/>
          <p:cNvSpPr txBox="1"/>
          <p:nvPr/>
        </p:nvSpPr>
        <p:spPr>
          <a:xfrm>
            <a:off x="11038591" y="8305904"/>
            <a:ext cx="5994332" cy="521335"/>
          </a:xfrm>
          <a:prstGeom prst="rect">
            <a:avLst/>
          </a:prstGeom>
        </p:spPr>
        <p:txBody>
          <a:bodyPr lIns="0" tIns="0" rIns="0" bIns="0" rtlCol="0" anchor="t">
            <a:spAutoFit/>
          </a:bodyPr>
          <a:lstStyle/>
          <a:p>
            <a:pPr marL="0" lvl="0" indent="0" algn="r">
              <a:lnSpc>
                <a:spcPts val="4160"/>
              </a:lnSpc>
              <a:spcBef>
                <a:spcPct val="0"/>
              </a:spcBef>
            </a:pPr>
            <a:r>
              <a:rPr lang="en-US" sz="3200">
                <a:solidFill>
                  <a:srgbClr val="FFFFFF"/>
                </a:solidFill>
                <a:latin typeface="Poppins Light"/>
                <a:ea typeface="Poppins Light"/>
                <a:cs typeface="Poppins Light"/>
                <a:sym typeface="Poppins Light"/>
              </a:rPr>
              <a:t>Ro Iverson, Kali Vitek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1"/>
        <p:cNvGrpSpPr/>
        <p:nvPr/>
      </p:nvGrpSpPr>
      <p:grpSpPr>
        <a:xfrm>
          <a:off x="0" y="0"/>
          <a:ext cx="0" cy="0"/>
          <a:chOff x="0" y="0"/>
          <a:chExt cx="0" cy="0"/>
        </a:xfrm>
      </p:grpSpPr>
      <p:sp>
        <p:nvSpPr>
          <p:cNvPr id="542" name="Google Shape;542;g307fe44a450_0_1445"/>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43" name="Google Shape;543;g307fe44a450_0_1445"/>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44" name="Google Shape;544;g307fe44a450_0_1445"/>
          <p:cNvSpPr txBox="1"/>
          <p:nvPr/>
        </p:nvSpPr>
        <p:spPr>
          <a:xfrm>
            <a:off x="1036968" y="3169911"/>
            <a:ext cx="16214100" cy="23088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000" b="1">
                <a:solidFill>
                  <a:srgbClr val="5190BB"/>
                </a:solidFill>
                <a:latin typeface="Lato"/>
                <a:ea typeface="Lato"/>
                <a:cs typeface="Lato"/>
                <a:sym typeface="Lato"/>
              </a:rPr>
              <a:t>Closing Remarks</a:t>
            </a: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endParaRPr sz="6800" b="0" i="0" u="none" strike="noStrike" cap="none">
              <a:solidFill>
                <a:schemeClr val="dk1"/>
              </a:solidFill>
              <a:latin typeface="Lato"/>
              <a:ea typeface="Lato"/>
              <a:cs typeface="Lato"/>
              <a:sym typeface="Lato"/>
            </a:endParaRPr>
          </a:p>
        </p:txBody>
      </p:sp>
      <p:sp>
        <p:nvSpPr>
          <p:cNvPr id="545" name="Google Shape;545;g307fe44a450_0_1445"/>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46" name="Google Shape;546;g307fe44a450_0_1445"/>
          <p:cNvPicPr preferRelativeResize="0"/>
          <p:nvPr/>
        </p:nvPicPr>
        <p:blipFill rotWithShape="1">
          <a:blip r:embed="rId4">
            <a:alphaModFix/>
          </a:blip>
          <a:srcRect/>
          <a:stretch/>
        </p:blipFill>
        <p:spPr>
          <a:xfrm>
            <a:off x="17295126" y="9235440"/>
            <a:ext cx="937260" cy="937260"/>
          </a:xfrm>
          <a:prstGeom prst="rect">
            <a:avLst/>
          </a:prstGeom>
          <a:noFill/>
          <a:ln>
            <a:noFill/>
          </a:ln>
        </p:spPr>
      </p:pic>
    </p:spTree>
    <p:extLst>
      <p:ext uri="{BB962C8B-B14F-4D97-AF65-F5344CB8AC3E}">
        <p14:creationId xmlns:p14="http://schemas.microsoft.com/office/powerpoint/2010/main" val="1295434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07fe44a450_0_1453"/>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53" name="Google Shape;553;g307fe44a450_0_1453"/>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54" name="Google Shape;554;g307fe44a450_0_1453"/>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55" name="Google Shape;555;g307fe44a450_0_1453"/>
          <p:cNvPicPr preferRelativeResize="0"/>
          <p:nvPr/>
        </p:nvPicPr>
        <p:blipFill rotWithShape="1">
          <a:blip r:embed="rId4">
            <a:alphaModFix/>
          </a:blip>
          <a:srcRect/>
          <a:stretch/>
        </p:blipFill>
        <p:spPr>
          <a:xfrm>
            <a:off x="17295126" y="9235440"/>
            <a:ext cx="937260" cy="937260"/>
          </a:xfrm>
          <a:prstGeom prst="rect">
            <a:avLst/>
          </a:prstGeom>
          <a:noFill/>
          <a:ln>
            <a:noFill/>
          </a:ln>
        </p:spPr>
      </p:pic>
      <p:sp>
        <p:nvSpPr>
          <p:cNvPr id="556" name="Google Shape;556;g307fe44a450_0_1453"/>
          <p:cNvSpPr txBox="1"/>
          <p:nvPr/>
        </p:nvSpPr>
        <p:spPr>
          <a:xfrm>
            <a:off x="1105925" y="211875"/>
            <a:ext cx="16203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1">
                <a:latin typeface="Lato Black"/>
                <a:ea typeface="Lato Black"/>
                <a:cs typeface="Lato Black"/>
                <a:sym typeface="Lato Black"/>
              </a:rPr>
              <a:t>How to Stay Connected with PSI</a:t>
            </a:r>
            <a:endParaRPr sz="2100" b="0" i="0" u="none" strike="noStrike" cap="none">
              <a:solidFill>
                <a:srgbClr val="000000"/>
              </a:solidFill>
              <a:latin typeface="Arial"/>
              <a:ea typeface="Arial"/>
              <a:cs typeface="Arial"/>
              <a:sym typeface="Arial"/>
            </a:endParaRPr>
          </a:p>
        </p:txBody>
      </p:sp>
      <p:cxnSp>
        <p:nvCxnSpPr>
          <p:cNvPr id="557" name="Google Shape;557;g307fe44a450_0_1453"/>
          <p:cNvCxnSpPr/>
          <p:nvPr/>
        </p:nvCxnSpPr>
        <p:spPr>
          <a:xfrm>
            <a:off x="1230883" y="1320071"/>
            <a:ext cx="15954000" cy="0"/>
          </a:xfrm>
          <a:prstGeom prst="straightConnector1">
            <a:avLst/>
          </a:prstGeom>
          <a:noFill/>
          <a:ln w="22225" cap="flat" cmpd="sng">
            <a:solidFill>
              <a:srgbClr val="5190BB"/>
            </a:solidFill>
            <a:prstDash val="solid"/>
            <a:miter lim="800000"/>
            <a:headEnd type="none" w="sm" len="sm"/>
            <a:tailEnd type="none" w="sm" len="sm"/>
          </a:ln>
        </p:spPr>
      </p:cxnSp>
      <p:sp>
        <p:nvSpPr>
          <p:cNvPr id="558" name="Google Shape;558;g307fe44a450_0_1453"/>
          <p:cNvSpPr txBox="1"/>
          <p:nvPr/>
        </p:nvSpPr>
        <p:spPr>
          <a:xfrm>
            <a:off x="1587750" y="2174925"/>
            <a:ext cx="7715400" cy="497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b="1">
                <a:solidFill>
                  <a:schemeClr val="dk1"/>
                </a:solidFill>
                <a:latin typeface="Calibri"/>
                <a:ea typeface="Calibri"/>
                <a:cs typeface="Calibri"/>
                <a:sym typeface="Calibri"/>
              </a:rPr>
              <a:t>Postpartum Support International of Massachusetts (PSI-MA)</a:t>
            </a:r>
            <a:endParaRPr sz="4200" b="1">
              <a:solidFill>
                <a:schemeClr val="dk1"/>
              </a:solidFill>
              <a:latin typeface="Calibri"/>
              <a:ea typeface="Calibri"/>
              <a:cs typeface="Calibri"/>
              <a:sym typeface="Calibri"/>
            </a:endParaRPr>
          </a:p>
          <a:p>
            <a:pPr marL="0" lvl="0" indent="0" algn="ctr" rtl="0">
              <a:spcBef>
                <a:spcPts val="0"/>
              </a:spcBef>
              <a:spcAft>
                <a:spcPts val="0"/>
              </a:spcAft>
              <a:buNone/>
            </a:pPr>
            <a:endParaRPr sz="4200" b="1">
              <a:solidFill>
                <a:schemeClr val="accent1"/>
              </a:solidFill>
              <a:latin typeface="Calibri"/>
              <a:ea typeface="Calibri"/>
              <a:cs typeface="Calibri"/>
              <a:sym typeface="Calibri"/>
            </a:endParaRPr>
          </a:p>
          <a:p>
            <a:pPr marL="457200" lvl="0" indent="-463550" algn="l" rtl="0">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Learn more about our chapter </a:t>
            </a:r>
            <a:r>
              <a:rPr lang="en-US" sz="3700" u="sng">
                <a:solidFill>
                  <a:schemeClr val="hlink"/>
                </a:solidFill>
                <a:latin typeface="Calibri"/>
                <a:ea typeface="Calibri"/>
                <a:cs typeface="Calibri"/>
                <a:sym typeface="Calibri"/>
                <a:hlinkClick r:id="rId5"/>
              </a:rPr>
              <a:t>here</a:t>
            </a:r>
            <a:r>
              <a:rPr lang="en-US" sz="3700">
                <a:solidFill>
                  <a:schemeClr val="dk1"/>
                </a:solidFill>
                <a:latin typeface="Calibri"/>
                <a:ea typeface="Calibri"/>
                <a:cs typeface="Calibri"/>
                <a:sym typeface="Calibri"/>
              </a:rPr>
              <a:t> </a:t>
            </a:r>
            <a:endParaRPr sz="3700">
              <a:solidFill>
                <a:schemeClr val="dk1"/>
              </a:solidFill>
              <a:latin typeface="Calibri"/>
              <a:ea typeface="Calibri"/>
              <a:cs typeface="Calibri"/>
              <a:sym typeface="Calibri"/>
            </a:endParaRPr>
          </a:p>
          <a:p>
            <a:pPr marL="457200" lvl="0" indent="-463550" algn="l" rtl="0">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Get in touch: </a:t>
            </a:r>
            <a:r>
              <a:rPr lang="en-US" sz="3700" u="sng">
                <a:solidFill>
                  <a:schemeClr val="hlink"/>
                </a:solidFill>
                <a:latin typeface="Calibri"/>
                <a:ea typeface="Calibri"/>
                <a:cs typeface="Calibri"/>
                <a:sym typeface="Calibri"/>
                <a:hlinkClick r:id="rId6"/>
              </a:rPr>
              <a:t>PSIofMass@gmail.com</a:t>
            </a:r>
            <a:r>
              <a:rPr lang="en-US" sz="3700">
                <a:solidFill>
                  <a:schemeClr val="dk1"/>
                </a:solidFill>
                <a:latin typeface="Calibri"/>
                <a:ea typeface="Calibri"/>
                <a:cs typeface="Calibri"/>
                <a:sym typeface="Calibri"/>
              </a:rPr>
              <a:t> </a:t>
            </a:r>
            <a:endParaRPr sz="3700">
              <a:solidFill>
                <a:schemeClr val="dk1"/>
              </a:solidFill>
              <a:latin typeface="Calibri"/>
              <a:ea typeface="Calibri"/>
              <a:cs typeface="Calibri"/>
              <a:sym typeface="Calibri"/>
            </a:endParaRPr>
          </a:p>
          <a:p>
            <a:pPr marL="457200" lvl="0" indent="-463550" algn="l" rtl="0">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Follow PSI-MA on </a:t>
            </a:r>
            <a:r>
              <a:rPr lang="en-US" sz="3700" u="sng">
                <a:solidFill>
                  <a:schemeClr val="hlink"/>
                </a:solidFill>
                <a:latin typeface="Calibri"/>
                <a:ea typeface="Calibri"/>
                <a:cs typeface="Calibri"/>
                <a:sym typeface="Calibri"/>
                <a:hlinkClick r:id="rId7"/>
              </a:rPr>
              <a:t>Instagram</a:t>
            </a:r>
            <a:endParaRPr sz="3700">
              <a:solidFill>
                <a:schemeClr val="dk1"/>
              </a:solidFill>
              <a:latin typeface="Calibri"/>
              <a:ea typeface="Calibri"/>
              <a:cs typeface="Calibri"/>
              <a:sym typeface="Calibri"/>
            </a:endParaRPr>
          </a:p>
          <a:p>
            <a:pPr marL="457200" lvl="0" indent="-463550" algn="l" rtl="0">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Become a member of PSI-MA</a:t>
            </a:r>
            <a:endParaRPr sz="3700">
              <a:solidFill>
                <a:schemeClr val="dk1"/>
              </a:solidFill>
              <a:latin typeface="Calibri"/>
              <a:ea typeface="Calibri"/>
              <a:cs typeface="Calibri"/>
              <a:sym typeface="Calibri"/>
            </a:endParaRPr>
          </a:p>
          <a:p>
            <a:pPr marL="457200" lvl="0" indent="0" algn="l" rtl="0">
              <a:spcBef>
                <a:spcPts val="0"/>
              </a:spcBef>
              <a:spcAft>
                <a:spcPts val="0"/>
              </a:spcAft>
              <a:buNone/>
            </a:pPr>
            <a:endParaRPr sz="3700">
              <a:solidFill>
                <a:schemeClr val="dk1"/>
              </a:solidFill>
              <a:latin typeface="Calibri"/>
              <a:ea typeface="Calibri"/>
              <a:cs typeface="Calibri"/>
              <a:sym typeface="Calibri"/>
            </a:endParaRPr>
          </a:p>
        </p:txBody>
      </p:sp>
      <p:sp>
        <p:nvSpPr>
          <p:cNvPr id="559" name="Google Shape;559;g307fe44a450_0_1453"/>
          <p:cNvSpPr txBox="1"/>
          <p:nvPr/>
        </p:nvSpPr>
        <p:spPr>
          <a:xfrm>
            <a:off x="10752675" y="2174925"/>
            <a:ext cx="67734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200" b="1">
                <a:solidFill>
                  <a:schemeClr val="dk1"/>
                </a:solidFill>
                <a:latin typeface="Calibri"/>
                <a:ea typeface="Calibri"/>
                <a:cs typeface="Calibri"/>
                <a:sym typeface="Calibri"/>
              </a:rPr>
              <a:t>Attend </a:t>
            </a:r>
            <a:r>
              <a:rPr lang="en-US" sz="4200" b="1" u="sng">
                <a:solidFill>
                  <a:schemeClr val="accent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PSI Team Boston Climb Event</a:t>
            </a:r>
            <a:r>
              <a:rPr lang="en-US" sz="4200" b="1">
                <a:solidFill>
                  <a:schemeClr val="dk1"/>
                </a:solidFill>
                <a:latin typeface="Calibri"/>
                <a:ea typeface="Calibri"/>
                <a:cs typeface="Calibri"/>
                <a:sym typeface="Calibri"/>
              </a:rPr>
              <a:t> on October 27th</a:t>
            </a:r>
            <a:endParaRPr sz="4200" b="1">
              <a:solidFill>
                <a:schemeClr val="dk1"/>
              </a:solidFill>
              <a:latin typeface="Calibri"/>
              <a:ea typeface="Calibri"/>
              <a:cs typeface="Calibri"/>
              <a:sym typeface="Calibri"/>
            </a:endParaRPr>
          </a:p>
        </p:txBody>
      </p:sp>
      <p:pic>
        <p:nvPicPr>
          <p:cNvPr id="560" name="Google Shape;560;g307fe44a450_0_1453">
            <a:hlinkClick r:id="rId9"/>
          </p:cNvPr>
          <p:cNvPicPr preferRelativeResize="0"/>
          <p:nvPr/>
        </p:nvPicPr>
        <p:blipFill>
          <a:blip r:embed="rId10">
            <a:alphaModFix/>
          </a:blip>
          <a:stretch>
            <a:fillRect/>
          </a:stretch>
        </p:blipFill>
        <p:spPr>
          <a:xfrm>
            <a:off x="11995525" y="3847150"/>
            <a:ext cx="4583347" cy="5476810"/>
          </a:xfrm>
          <a:prstGeom prst="rect">
            <a:avLst/>
          </a:prstGeom>
          <a:noFill/>
          <a:ln>
            <a:noFill/>
          </a:ln>
        </p:spPr>
      </p:pic>
    </p:spTree>
    <p:extLst>
      <p:ext uri="{BB962C8B-B14F-4D97-AF65-F5344CB8AC3E}">
        <p14:creationId xmlns:p14="http://schemas.microsoft.com/office/powerpoint/2010/main" val="1419666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07fe44a450_0_1477"/>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66" name="Google Shape;566;g307fe44a450_0_1477"/>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67" name="Google Shape;567;g307fe44a450_0_1477"/>
          <p:cNvSpPr txBox="1"/>
          <p:nvPr/>
        </p:nvSpPr>
        <p:spPr>
          <a:xfrm>
            <a:off x="1036968" y="3169911"/>
            <a:ext cx="16214100" cy="32784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r>
              <a:rPr lang="en-US" sz="6800" b="1" i="0" u="none" strike="noStrike" cap="none">
                <a:solidFill>
                  <a:schemeClr val="dk1"/>
                </a:solidFill>
                <a:latin typeface="Lato"/>
                <a:ea typeface="Lato"/>
                <a:cs typeface="Lato"/>
                <a:sym typeface="Lato"/>
              </a:rPr>
              <a:t>You are not alone.</a:t>
            </a:r>
            <a:endParaRPr sz="21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800" b="1" i="0" u="none" strike="noStrike" cap="none">
                <a:solidFill>
                  <a:srgbClr val="5190BB"/>
                </a:solidFill>
                <a:latin typeface="Lato"/>
                <a:ea typeface="Lato"/>
                <a:cs typeface="Lato"/>
                <a:sym typeface="Lato"/>
              </a:rPr>
              <a:t>You are not to blame.</a:t>
            </a:r>
            <a:endParaRPr sz="21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800" b="1" i="0" u="none" strike="noStrike" cap="none">
                <a:solidFill>
                  <a:schemeClr val="dk1"/>
                </a:solidFill>
                <a:latin typeface="Lato"/>
                <a:ea typeface="Lato"/>
                <a:cs typeface="Lato"/>
                <a:sym typeface="Lato"/>
              </a:rPr>
              <a:t>With help, you will be well.</a:t>
            </a:r>
            <a:endParaRPr sz="6800" b="0" i="0" u="none" strike="noStrike" cap="none">
              <a:solidFill>
                <a:schemeClr val="dk1"/>
              </a:solidFill>
              <a:latin typeface="Lato"/>
              <a:ea typeface="Lato"/>
              <a:cs typeface="Lato"/>
              <a:sym typeface="Lato"/>
            </a:endParaRPr>
          </a:p>
        </p:txBody>
      </p:sp>
      <p:pic>
        <p:nvPicPr>
          <p:cNvPr id="568" name="Google Shape;568;g307fe44a450_0_1477"/>
          <p:cNvPicPr preferRelativeResize="0"/>
          <p:nvPr/>
        </p:nvPicPr>
        <p:blipFill rotWithShape="1">
          <a:blip r:embed="rId3">
            <a:alphaModFix/>
          </a:blip>
          <a:srcRect/>
          <a:stretch/>
        </p:blipFill>
        <p:spPr>
          <a:xfrm>
            <a:off x="979838" y="191282"/>
            <a:ext cx="3420522" cy="1151184"/>
          </a:xfrm>
          <a:prstGeom prst="rect">
            <a:avLst/>
          </a:prstGeom>
          <a:noFill/>
          <a:ln>
            <a:noFill/>
          </a:ln>
        </p:spPr>
      </p:pic>
      <p:sp>
        <p:nvSpPr>
          <p:cNvPr id="569" name="Google Shape;569;g307fe44a450_0_1477"/>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spTree>
    <p:extLst>
      <p:ext uri="{BB962C8B-B14F-4D97-AF65-F5344CB8AC3E}">
        <p14:creationId xmlns:p14="http://schemas.microsoft.com/office/powerpoint/2010/main" val="2112194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3"/>
        <p:cNvGrpSpPr/>
        <p:nvPr/>
      </p:nvGrpSpPr>
      <p:grpSpPr>
        <a:xfrm>
          <a:off x="0" y="0"/>
          <a:ext cx="0" cy="0"/>
          <a:chOff x="0" y="0"/>
          <a:chExt cx="0" cy="0"/>
        </a:xfrm>
      </p:grpSpPr>
      <p:sp>
        <p:nvSpPr>
          <p:cNvPr id="574" name="Google Shape;574;g307fe44a450_0_1469"/>
          <p:cNvSpPr/>
          <p:nvPr/>
        </p:nvSpPr>
        <p:spPr>
          <a:xfrm>
            <a:off x="359232" y="16044"/>
            <a:ext cx="378900" cy="102552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75" name="Google Shape;575;g307fe44a450_0_1469"/>
          <p:cNvSpPr/>
          <p:nvPr/>
        </p:nvSpPr>
        <p:spPr>
          <a:xfrm>
            <a:off x="13059" y="16044"/>
            <a:ext cx="516000" cy="102552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576" name="Google Shape;576;g307fe44a450_0_1469"/>
          <p:cNvSpPr txBox="1"/>
          <p:nvPr/>
        </p:nvSpPr>
        <p:spPr>
          <a:xfrm>
            <a:off x="1036968" y="3169911"/>
            <a:ext cx="16214100" cy="2308800"/>
          </a:xfrm>
          <a:prstGeom prst="rect">
            <a:avLst/>
          </a:prstGeom>
          <a:noFill/>
          <a:ln>
            <a:noFill/>
          </a:ln>
        </p:spPr>
        <p:txBody>
          <a:bodyPr spcFirstLastPara="1" wrap="square" lIns="137150" tIns="68550" rIns="137150" bIns="68550" anchor="t" anchorCtr="0">
            <a:spAutoFit/>
          </a:bodyPr>
          <a:lstStyle/>
          <a:p>
            <a:pPr marL="127000" marR="0" lvl="0" indent="0" algn="ctr" rtl="0">
              <a:lnSpc>
                <a:spcPct val="100000"/>
              </a:lnSpc>
              <a:spcBef>
                <a:spcPts val="0"/>
              </a:spcBef>
              <a:spcAft>
                <a:spcPts val="0"/>
              </a:spcAft>
              <a:buClr>
                <a:srgbClr val="000000"/>
              </a:buClr>
              <a:buSzPts val="6800"/>
              <a:buFont typeface="Arial"/>
              <a:buNone/>
            </a:pP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r>
              <a:rPr lang="en-US" sz="6000" b="1">
                <a:solidFill>
                  <a:srgbClr val="5190BB"/>
                </a:solidFill>
                <a:latin typeface="Lato"/>
                <a:ea typeface="Lato"/>
                <a:cs typeface="Lato"/>
                <a:sym typeface="Lato"/>
              </a:rPr>
              <a:t>Q&amp;A </a:t>
            </a:r>
            <a:endParaRPr sz="1300" b="0" i="0" u="none" strike="noStrike" cap="none">
              <a:solidFill>
                <a:srgbClr val="000000"/>
              </a:solidFill>
              <a:latin typeface="Arial"/>
              <a:ea typeface="Arial"/>
              <a:cs typeface="Arial"/>
              <a:sym typeface="Arial"/>
            </a:endParaRPr>
          </a:p>
          <a:p>
            <a:pPr marL="127000" marR="0" lvl="0" indent="0" algn="ctr" rtl="0">
              <a:lnSpc>
                <a:spcPct val="100000"/>
              </a:lnSpc>
              <a:spcBef>
                <a:spcPts val="0"/>
              </a:spcBef>
              <a:spcAft>
                <a:spcPts val="0"/>
              </a:spcAft>
              <a:buClr>
                <a:srgbClr val="000000"/>
              </a:buClr>
              <a:buSzPts val="6800"/>
              <a:buFont typeface="Arial"/>
              <a:buNone/>
            </a:pPr>
            <a:endParaRPr sz="6800" b="0" i="0" u="none" strike="noStrike" cap="none">
              <a:solidFill>
                <a:schemeClr val="dk1"/>
              </a:solidFill>
              <a:latin typeface="Lato"/>
              <a:ea typeface="Lato"/>
              <a:cs typeface="Lato"/>
              <a:sym typeface="Lato"/>
            </a:endParaRPr>
          </a:p>
        </p:txBody>
      </p:sp>
      <p:sp>
        <p:nvSpPr>
          <p:cNvPr id="577" name="Google Shape;577;g307fe44a450_0_1469"/>
          <p:cNvSpPr/>
          <p:nvPr/>
        </p:nvSpPr>
        <p:spPr>
          <a:xfrm>
            <a:off x="529146" y="9793860"/>
            <a:ext cx="16805400" cy="354300"/>
          </a:xfrm>
          <a:prstGeom prst="rect">
            <a:avLst/>
          </a:prstGeom>
          <a:noFill/>
          <a:ln>
            <a:noFill/>
          </a:ln>
        </p:spPr>
        <p:txBody>
          <a:bodyPr spcFirstLastPara="1" wrap="square" lIns="72450" tIns="72450" rIns="72450" bIns="7245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www.postpartum.net</a:t>
            </a:r>
            <a:r>
              <a:rPr lang="en-US" sz="1400" b="0" i="0" u="none" strike="noStrike" cap="none">
                <a:solidFill>
                  <a:schemeClr val="dk1"/>
                </a:solidFill>
                <a:latin typeface="Lato"/>
                <a:ea typeface="Lato"/>
                <a:cs typeface="Lato"/>
                <a:sym typeface="Lato"/>
              </a:rPr>
              <a:t> | 800.944.4773 | © 2023 PSI </a:t>
            </a:r>
            <a:endParaRPr sz="1400" b="0" i="0" u="none" strike="noStrike" cap="none">
              <a:solidFill>
                <a:srgbClr val="646D72"/>
              </a:solidFill>
              <a:latin typeface="Lato"/>
              <a:ea typeface="Lato"/>
              <a:cs typeface="Lato"/>
              <a:sym typeface="Lato"/>
            </a:endParaRPr>
          </a:p>
        </p:txBody>
      </p:sp>
      <p:pic>
        <p:nvPicPr>
          <p:cNvPr id="578" name="Google Shape;578;g307fe44a450_0_1469"/>
          <p:cNvPicPr preferRelativeResize="0"/>
          <p:nvPr/>
        </p:nvPicPr>
        <p:blipFill rotWithShape="1">
          <a:blip r:embed="rId4">
            <a:alphaModFix/>
          </a:blip>
          <a:srcRect/>
          <a:stretch/>
        </p:blipFill>
        <p:spPr>
          <a:xfrm>
            <a:off x="17295126" y="9235440"/>
            <a:ext cx="937260" cy="937260"/>
          </a:xfrm>
          <a:prstGeom prst="rect">
            <a:avLst/>
          </a:prstGeom>
          <a:noFill/>
          <a:ln>
            <a:noFill/>
          </a:ln>
        </p:spPr>
      </p:pic>
    </p:spTree>
    <p:extLst>
      <p:ext uri="{BB962C8B-B14F-4D97-AF65-F5344CB8AC3E}">
        <p14:creationId xmlns:p14="http://schemas.microsoft.com/office/powerpoint/2010/main" val="3052097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6823" y="-279046"/>
            <a:ext cx="4427631" cy="10899542"/>
            <a:chOff x="0" y="0"/>
            <a:chExt cx="3337552" cy="8216085"/>
          </a:xfrm>
        </p:grpSpPr>
        <p:sp>
          <p:nvSpPr>
            <p:cNvPr id="3" name="Freeform 3"/>
            <p:cNvSpPr/>
            <p:nvPr/>
          </p:nvSpPr>
          <p:spPr>
            <a:xfrm>
              <a:off x="0" y="0"/>
              <a:ext cx="3337552" cy="8216085"/>
            </a:xfrm>
            <a:custGeom>
              <a:avLst/>
              <a:gdLst/>
              <a:ahLst/>
              <a:cxnLst/>
              <a:rect l="l" t="t" r="r" b="b"/>
              <a:pathLst>
                <a:path w="3337552" h="8216085">
                  <a:moveTo>
                    <a:pt x="3213092" y="8216085"/>
                  </a:moveTo>
                  <a:lnTo>
                    <a:pt x="124460" y="8216085"/>
                  </a:lnTo>
                  <a:cubicBezTo>
                    <a:pt x="55880" y="8216085"/>
                    <a:pt x="0" y="8160205"/>
                    <a:pt x="0" y="8091625"/>
                  </a:cubicBezTo>
                  <a:lnTo>
                    <a:pt x="0" y="124460"/>
                  </a:lnTo>
                  <a:cubicBezTo>
                    <a:pt x="0" y="55880"/>
                    <a:pt x="55880" y="0"/>
                    <a:pt x="124460" y="0"/>
                  </a:cubicBezTo>
                  <a:lnTo>
                    <a:pt x="3213092" y="0"/>
                  </a:lnTo>
                  <a:cubicBezTo>
                    <a:pt x="3281672" y="0"/>
                    <a:pt x="3337552" y="55880"/>
                    <a:pt x="3337552" y="124460"/>
                  </a:cubicBezTo>
                  <a:lnTo>
                    <a:pt x="3337552" y="8091625"/>
                  </a:lnTo>
                  <a:cubicBezTo>
                    <a:pt x="3337552" y="8160205"/>
                    <a:pt x="3281672" y="8216085"/>
                    <a:pt x="3213092" y="8216085"/>
                  </a:cubicBezTo>
                  <a:close/>
                </a:path>
              </a:pathLst>
            </a:custGeom>
            <a:solidFill>
              <a:srgbClr val="B22A4A">
                <a:alpha val="40000"/>
              </a:srgbClr>
            </a:solidFill>
          </p:spPr>
          <p:txBody>
            <a:bodyPr/>
            <a:lstStyle/>
            <a:p>
              <a:endParaRPr lang="en-US"/>
            </a:p>
          </p:txBody>
        </p:sp>
      </p:grpSp>
      <p:sp>
        <p:nvSpPr>
          <p:cNvPr id="4" name="TextBox 4"/>
          <p:cNvSpPr txBox="1"/>
          <p:nvPr/>
        </p:nvSpPr>
        <p:spPr>
          <a:xfrm>
            <a:off x="0" y="1827076"/>
            <a:ext cx="14476823" cy="1657350"/>
          </a:xfrm>
          <a:prstGeom prst="rect">
            <a:avLst/>
          </a:prstGeom>
        </p:spPr>
        <p:txBody>
          <a:bodyPr lIns="0" tIns="0" rIns="0" bIns="0" rtlCol="0" anchor="t">
            <a:spAutoFit/>
          </a:bodyPr>
          <a:lstStyle/>
          <a:p>
            <a:pPr algn="ctr">
              <a:lnSpc>
                <a:spcPts val="6530"/>
              </a:lnSpc>
            </a:pPr>
            <a:r>
              <a:rPr lang="en-US" sz="5442">
                <a:solidFill>
                  <a:srgbClr val="B22A4A"/>
                </a:solidFill>
                <a:latin typeface="Poppins Medium"/>
                <a:ea typeface="Poppins Medium"/>
                <a:cs typeface="Poppins Medium"/>
                <a:sym typeface="Poppins Medium"/>
              </a:rPr>
              <a:t>Perinatal Mental Health Conditions Bundle Pearls: </a:t>
            </a:r>
            <a:r>
              <a:rPr lang="en-US" sz="5442" b="1">
                <a:solidFill>
                  <a:srgbClr val="B22A4A"/>
                </a:solidFill>
                <a:latin typeface="Poppins Medium Bold"/>
                <a:ea typeface="Poppins Medium Bold"/>
                <a:cs typeface="Poppins Medium Bold"/>
                <a:sym typeface="Poppins Medium Bold"/>
              </a:rPr>
              <a:t>Postpartum Psychosis</a:t>
            </a:r>
          </a:p>
        </p:txBody>
      </p:sp>
      <p:grpSp>
        <p:nvGrpSpPr>
          <p:cNvPr id="5" name="Group 5"/>
          <p:cNvGrpSpPr>
            <a:grpSpLocks noChangeAspect="1"/>
          </p:cNvGrpSpPr>
          <p:nvPr/>
        </p:nvGrpSpPr>
        <p:grpSpPr>
          <a:xfrm>
            <a:off x="5492149" y="4017847"/>
            <a:ext cx="3117856" cy="3117843"/>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US"/>
            </a:p>
          </p:txBody>
        </p:sp>
      </p:grpSp>
      <p:sp>
        <p:nvSpPr>
          <p:cNvPr id="7" name="Freeform 7"/>
          <p:cNvSpPr/>
          <p:nvPr/>
        </p:nvSpPr>
        <p:spPr>
          <a:xfrm>
            <a:off x="15559430" y="8995370"/>
            <a:ext cx="1656966" cy="1028700"/>
          </a:xfrm>
          <a:custGeom>
            <a:avLst/>
            <a:gdLst/>
            <a:ahLst/>
            <a:cxnLst/>
            <a:rect l="l" t="t" r="r" b="b"/>
            <a:pathLst>
              <a:path w="1656966" h="1028700">
                <a:moveTo>
                  <a:pt x="0" y="0"/>
                </a:moveTo>
                <a:lnTo>
                  <a:pt x="1656966" y="0"/>
                </a:lnTo>
                <a:lnTo>
                  <a:pt x="1656966" y="1028700"/>
                </a:lnTo>
                <a:lnTo>
                  <a:pt x="0" y="1028700"/>
                </a:lnTo>
                <a:lnTo>
                  <a:pt x="0" y="0"/>
                </a:lnTo>
                <a:close/>
              </a:path>
            </a:pathLst>
          </a:custGeom>
          <a:blipFill>
            <a:blip r:embed="rId2"/>
            <a:stretch>
              <a:fillRect/>
            </a:stretch>
          </a:blipFill>
        </p:spPr>
        <p:txBody>
          <a:bodyPr/>
          <a:lstStyle/>
          <a:p>
            <a:endParaRPr lang="en-US"/>
          </a:p>
        </p:txBody>
      </p:sp>
      <p:grpSp>
        <p:nvGrpSpPr>
          <p:cNvPr id="8" name="Group 8"/>
          <p:cNvGrpSpPr/>
          <p:nvPr/>
        </p:nvGrpSpPr>
        <p:grpSpPr>
          <a:xfrm>
            <a:off x="4266601" y="4017847"/>
            <a:ext cx="5568953" cy="4424073"/>
            <a:chOff x="0" y="0"/>
            <a:chExt cx="7425270" cy="5898764"/>
          </a:xfrm>
        </p:grpSpPr>
        <p:sp>
          <p:nvSpPr>
            <p:cNvPr id="9" name="TextBox 9"/>
            <p:cNvSpPr txBox="1"/>
            <p:nvPr/>
          </p:nvSpPr>
          <p:spPr>
            <a:xfrm>
              <a:off x="0" y="4547507"/>
              <a:ext cx="7425270" cy="1351257"/>
            </a:xfrm>
            <a:prstGeom prst="rect">
              <a:avLst/>
            </a:prstGeom>
          </p:spPr>
          <p:txBody>
            <a:bodyPr lIns="0" tIns="0" rIns="0" bIns="0" rtlCol="0" anchor="t">
              <a:spAutoFit/>
            </a:bodyPr>
            <a:lstStyle/>
            <a:p>
              <a:pPr algn="ctr">
                <a:lnSpc>
                  <a:spcPts val="4751"/>
                </a:lnSpc>
              </a:pPr>
              <a:r>
                <a:rPr lang="en-US" sz="3393">
                  <a:solidFill>
                    <a:srgbClr val="000000"/>
                  </a:solidFill>
                  <a:latin typeface="Poppins Medium"/>
                  <a:ea typeface="Poppins Medium"/>
                  <a:cs typeface="Poppins Medium"/>
                  <a:sym typeface="Poppins Medium"/>
                </a:rPr>
                <a:t>Tiffany Moore Simas, MD</a:t>
              </a:r>
            </a:p>
            <a:p>
              <a:pPr algn="ctr">
                <a:lnSpc>
                  <a:spcPts val="3493"/>
                </a:lnSpc>
              </a:pPr>
              <a:r>
                <a:rPr lang="en-US" sz="2495">
                  <a:solidFill>
                    <a:srgbClr val="000000"/>
                  </a:solidFill>
                  <a:latin typeface="Poppins Medium"/>
                  <a:ea typeface="Poppins Medium"/>
                  <a:cs typeface="Poppins Medium"/>
                  <a:sym typeface="Poppins Medium"/>
                </a:rPr>
                <a:t>PNQIN Bundle Lead</a:t>
              </a:r>
            </a:p>
          </p:txBody>
        </p:sp>
        <p:grpSp>
          <p:nvGrpSpPr>
            <p:cNvPr id="10" name="Group 10"/>
            <p:cNvGrpSpPr/>
            <p:nvPr/>
          </p:nvGrpSpPr>
          <p:grpSpPr>
            <a:xfrm>
              <a:off x="1486755" y="0"/>
              <a:ext cx="4297363" cy="4297346"/>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b="-25065"/>
                </a:stretch>
              </a:blipFill>
            </p:spPr>
            <p:txBody>
              <a:bodyPr/>
              <a:lstStyle/>
              <a:p>
                <a:endParaRPr lang="en-US"/>
              </a:p>
            </p:txBody>
          </p:sp>
        </p:grpSp>
      </p:grpSp>
      <p:sp>
        <p:nvSpPr>
          <p:cNvPr id="12" name="TextBox 12"/>
          <p:cNvSpPr txBox="1"/>
          <p:nvPr/>
        </p:nvSpPr>
        <p:spPr>
          <a:xfrm>
            <a:off x="14645051" y="53975"/>
            <a:ext cx="3485723" cy="7492365"/>
          </a:xfrm>
          <a:prstGeom prst="rect">
            <a:avLst/>
          </a:prstGeom>
        </p:spPr>
        <p:txBody>
          <a:bodyPr lIns="0" tIns="0" rIns="0" bIns="0" rtlCol="0" anchor="t">
            <a:spAutoFit/>
          </a:bodyPr>
          <a:lstStyle/>
          <a:p>
            <a:pPr algn="l">
              <a:lnSpc>
                <a:spcPts val="7000"/>
              </a:lnSpc>
            </a:pPr>
            <a:r>
              <a:rPr lang="en-US" sz="3500">
                <a:solidFill>
                  <a:srgbClr val="000000"/>
                </a:solidFill>
                <a:latin typeface="Poppins Medium"/>
                <a:ea typeface="Poppins Medium"/>
                <a:cs typeface="Poppins Medium"/>
                <a:sym typeface="Poppins Medium"/>
              </a:rPr>
              <a:t>Agenda</a:t>
            </a:r>
          </a:p>
          <a:p>
            <a:pPr algn="l">
              <a:lnSpc>
                <a:spcPts val="4400"/>
              </a:lnSpc>
            </a:pPr>
            <a:r>
              <a:rPr lang="en-US" sz="2200">
                <a:solidFill>
                  <a:srgbClr val="000000"/>
                </a:solidFill>
                <a:latin typeface="Poppins Medium"/>
                <a:ea typeface="Poppins Medium"/>
                <a:cs typeface="Poppins Medium"/>
                <a:sym typeface="Poppins Medium"/>
              </a:rPr>
              <a:t>12:00-12:05 Welcome &amp; PNQIN Announcements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12:05-12:45 Organization Presentation</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12:45-12:50 PMHC Bundle Pearls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12:50-1:00 Discussion, Q&amp;A</a:t>
            </a:r>
          </a:p>
          <a:p>
            <a:pPr algn="l">
              <a:lnSpc>
                <a:spcPts val="4400"/>
              </a:lnSpc>
            </a:pPr>
            <a:endParaRPr lang="en-US" sz="2200">
              <a:solidFill>
                <a:srgbClr val="000000"/>
              </a:solidFill>
              <a:latin typeface="Poppins Medium"/>
              <a:ea typeface="Poppins Medium"/>
              <a:cs typeface="Poppins Medium"/>
              <a:sym typeface="Poppins Medium"/>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1038591" y="8305904"/>
            <a:ext cx="5994332" cy="521335"/>
          </a:xfrm>
          <a:prstGeom prst="rect">
            <a:avLst/>
          </a:prstGeom>
        </p:spPr>
        <p:txBody>
          <a:bodyPr lIns="0" tIns="0" rIns="0" bIns="0" rtlCol="0" anchor="t">
            <a:spAutoFit/>
          </a:bodyPr>
          <a:lstStyle/>
          <a:p>
            <a:pPr marL="0" lvl="0" indent="0" algn="r">
              <a:lnSpc>
                <a:spcPts val="4160"/>
              </a:lnSpc>
              <a:spcBef>
                <a:spcPct val="0"/>
              </a:spcBef>
            </a:pPr>
            <a:r>
              <a:rPr lang="en-US" sz="3200">
                <a:solidFill>
                  <a:srgbClr val="FFFFFF"/>
                </a:solidFill>
                <a:latin typeface="Poppins Light"/>
                <a:ea typeface="Poppins Light"/>
                <a:cs typeface="Poppins Light"/>
                <a:sym typeface="Poppins Light"/>
              </a:rPr>
              <a:t>Ron Iverson, Kali Vitek</a:t>
            </a:r>
          </a:p>
        </p:txBody>
      </p:sp>
      <p:sp>
        <p:nvSpPr>
          <p:cNvPr id="4" name="TextBox 4"/>
          <p:cNvSpPr txBox="1"/>
          <p:nvPr/>
        </p:nvSpPr>
        <p:spPr>
          <a:xfrm>
            <a:off x="200217" y="1832059"/>
            <a:ext cx="8617035" cy="7813742"/>
          </a:xfrm>
          <a:prstGeom prst="rect">
            <a:avLst/>
          </a:prstGeom>
        </p:spPr>
        <p:txBody>
          <a:bodyPr wrap="square" lIns="0" tIns="0" rIns="0" bIns="0" rtlCol="0" anchor="t">
            <a:spAutoFit/>
          </a:bodyPr>
          <a:lstStyle/>
          <a:p>
            <a:pPr marL="626112" lvl="1" indent="-313056" algn="l">
              <a:lnSpc>
                <a:spcPts val="4060"/>
              </a:lnSpc>
              <a:buFont typeface="Arial"/>
              <a:buChar char="•"/>
            </a:pPr>
            <a:r>
              <a:rPr lang="en-US" sz="2000" dirty="0">
                <a:solidFill>
                  <a:srgbClr val="000000"/>
                </a:solidFill>
                <a:latin typeface="Canva Sans"/>
                <a:ea typeface="Canva Sans"/>
                <a:cs typeface="Canva Sans"/>
                <a:sym typeface="Canva Sans"/>
              </a:rPr>
              <a:t>1-2/1,000 perinatal individuals</a:t>
            </a:r>
          </a:p>
          <a:p>
            <a:pPr marL="626112" lvl="1" indent="-313056" algn="l">
              <a:lnSpc>
                <a:spcPts val="4060"/>
              </a:lnSpc>
              <a:buFont typeface="Arial"/>
              <a:buChar char="•"/>
            </a:pPr>
            <a:r>
              <a:rPr lang="en-US" sz="2000" dirty="0">
                <a:solidFill>
                  <a:srgbClr val="000000"/>
                </a:solidFill>
                <a:latin typeface="Canva Sans"/>
                <a:ea typeface="Canva Sans"/>
                <a:cs typeface="Canva Sans"/>
                <a:sym typeface="Canva Sans"/>
              </a:rPr>
              <a:t>24 hours – 3 </a:t>
            </a:r>
            <a:r>
              <a:rPr lang="en-US" sz="2000" dirty="0" err="1">
                <a:solidFill>
                  <a:srgbClr val="000000"/>
                </a:solidFill>
                <a:latin typeface="Canva Sans"/>
                <a:ea typeface="Canva Sans"/>
                <a:cs typeface="Canva Sans"/>
                <a:sym typeface="Canva Sans"/>
              </a:rPr>
              <a:t>wks</a:t>
            </a:r>
            <a:r>
              <a:rPr lang="en-US" sz="2000" dirty="0">
                <a:solidFill>
                  <a:srgbClr val="000000"/>
                </a:solidFill>
                <a:latin typeface="Canva Sans"/>
                <a:ea typeface="Canva Sans"/>
                <a:cs typeface="Canva Sans"/>
                <a:sym typeface="Canva Sans"/>
              </a:rPr>
              <a:t> postpartum</a:t>
            </a:r>
          </a:p>
          <a:p>
            <a:pPr marL="626112" lvl="1" indent="-313056" algn="l">
              <a:lnSpc>
                <a:spcPts val="4060"/>
              </a:lnSpc>
              <a:buFont typeface="Arial"/>
              <a:buChar char="•"/>
            </a:pPr>
            <a:r>
              <a:rPr lang="en-US" sz="2000" dirty="0">
                <a:solidFill>
                  <a:srgbClr val="000000"/>
                </a:solidFill>
                <a:latin typeface="Canva Sans"/>
                <a:ea typeface="Canva Sans"/>
                <a:cs typeface="Canva Sans"/>
                <a:sym typeface="Canva Sans"/>
              </a:rPr>
              <a:t>&gt; 70% bipolar disorder</a:t>
            </a:r>
          </a:p>
          <a:p>
            <a:pPr marL="313056" lvl="1" algn="l">
              <a:lnSpc>
                <a:spcPts val="4060"/>
              </a:lnSpc>
            </a:pPr>
            <a:endParaRPr lang="en-US" sz="2000" dirty="0">
              <a:solidFill>
                <a:srgbClr val="000000"/>
              </a:solidFill>
              <a:latin typeface="Canva Sans"/>
              <a:ea typeface="Canva Sans"/>
              <a:cs typeface="Canva Sans"/>
              <a:sym typeface="Canva Sans"/>
            </a:endParaRPr>
          </a:p>
          <a:p>
            <a:pPr marL="626112" lvl="1" indent="-313056">
              <a:lnSpc>
                <a:spcPts val="4060"/>
              </a:lnSpc>
              <a:buFont typeface="Arial"/>
              <a:buChar char="•"/>
            </a:pPr>
            <a:r>
              <a:rPr lang="en-US" sz="2000" dirty="0">
                <a:solidFill>
                  <a:srgbClr val="000000"/>
                </a:solidFill>
                <a:latin typeface="Canva Sans"/>
                <a:ea typeface="Canva Sans"/>
                <a:cs typeface="Canva Sans"/>
                <a:sym typeface="Canva Sans"/>
              </a:rPr>
              <a:t>Psychiatric assessment incl risk of harm to self, infant, and others</a:t>
            </a:r>
          </a:p>
          <a:p>
            <a:pPr marL="626112" lvl="1" indent="-313056">
              <a:lnSpc>
                <a:spcPts val="4060"/>
              </a:lnSpc>
              <a:buFont typeface="Arial"/>
              <a:buChar char="•"/>
            </a:pPr>
            <a:r>
              <a:rPr lang="en-US" sz="2000" dirty="0">
                <a:solidFill>
                  <a:srgbClr val="000000"/>
                </a:solidFill>
                <a:latin typeface="Canva Sans"/>
                <a:ea typeface="Canva Sans"/>
                <a:cs typeface="Canva Sans"/>
                <a:sym typeface="Canva Sans"/>
              </a:rPr>
              <a:t>Psychiatric hospitalization</a:t>
            </a:r>
          </a:p>
          <a:p>
            <a:pPr marL="313056" lvl="1" algn="l">
              <a:lnSpc>
                <a:spcPts val="4060"/>
              </a:lnSpc>
            </a:pPr>
            <a:endParaRPr lang="en-US" sz="2000" dirty="0">
              <a:solidFill>
                <a:srgbClr val="000000"/>
              </a:solidFill>
              <a:latin typeface="Canva Sans"/>
              <a:ea typeface="Canva Sans"/>
              <a:cs typeface="Canva Sans"/>
              <a:sym typeface="Canva Sans"/>
            </a:endParaRPr>
          </a:p>
          <a:p>
            <a:pPr marL="626112" lvl="1" indent="-313056" algn="l">
              <a:lnSpc>
                <a:spcPts val="4060"/>
              </a:lnSpc>
              <a:buFont typeface="Arial"/>
              <a:buChar char="•"/>
            </a:pPr>
            <a:r>
              <a:rPr lang="en-US" sz="2000" dirty="0">
                <a:solidFill>
                  <a:srgbClr val="000000"/>
                </a:solidFill>
                <a:latin typeface="Canva Sans"/>
                <a:ea typeface="Canva Sans"/>
                <a:cs typeface="Canva Sans"/>
                <a:sym typeface="Canva Sans"/>
              </a:rPr>
              <a:t>1:1 continuous observation +/- newborn </a:t>
            </a:r>
            <a:r>
              <a:rPr lang="en-US" sz="2000" dirty="0" err="1">
                <a:solidFill>
                  <a:srgbClr val="000000"/>
                </a:solidFill>
                <a:latin typeface="Canva Sans"/>
                <a:ea typeface="Canva Sans"/>
                <a:cs typeface="Canva Sans"/>
                <a:sym typeface="Canva Sans"/>
              </a:rPr>
              <a:t>sep</a:t>
            </a:r>
            <a:endParaRPr lang="en-US" sz="2000" dirty="0">
              <a:solidFill>
                <a:srgbClr val="000000"/>
              </a:solidFill>
              <a:latin typeface="Canva Sans"/>
              <a:ea typeface="Canva Sans"/>
              <a:cs typeface="Canva Sans"/>
              <a:sym typeface="Canva Sans"/>
            </a:endParaRPr>
          </a:p>
          <a:p>
            <a:pPr marL="313056" lvl="1" algn="l">
              <a:lnSpc>
                <a:spcPts val="4060"/>
              </a:lnSpc>
            </a:pPr>
            <a:endParaRPr lang="en-US" sz="2000" dirty="0">
              <a:solidFill>
                <a:srgbClr val="000000"/>
              </a:solidFill>
              <a:latin typeface="Canva Sans"/>
              <a:ea typeface="Canva Sans"/>
              <a:cs typeface="Canva Sans"/>
              <a:sym typeface="Canva Sans"/>
            </a:endParaRPr>
          </a:p>
          <a:p>
            <a:pPr marL="626112" lvl="1" indent="-313056" algn="l">
              <a:lnSpc>
                <a:spcPts val="4060"/>
              </a:lnSpc>
              <a:buFont typeface="Arial"/>
              <a:buChar char="•"/>
            </a:pPr>
            <a:r>
              <a:rPr lang="en-US" sz="2000" dirty="0">
                <a:solidFill>
                  <a:srgbClr val="000000"/>
                </a:solidFill>
                <a:latin typeface="Canva Sans"/>
                <a:ea typeface="Canva Sans"/>
                <a:cs typeface="Canva Sans"/>
                <a:sym typeface="Canva Sans"/>
              </a:rPr>
              <a:t>Stabilize while awaiting eval</a:t>
            </a:r>
          </a:p>
          <a:p>
            <a:pPr marL="1083312" lvl="2" indent="-313056">
              <a:lnSpc>
                <a:spcPts val="4060"/>
              </a:lnSpc>
              <a:buFont typeface="Arial"/>
              <a:buChar char="•"/>
            </a:pPr>
            <a:r>
              <a:rPr lang="en-US" sz="2000" dirty="0">
                <a:solidFill>
                  <a:srgbClr val="000000"/>
                </a:solidFill>
                <a:latin typeface="Canva Sans"/>
                <a:ea typeface="Canva Sans"/>
                <a:cs typeface="Canva Sans"/>
                <a:sym typeface="Canva Sans"/>
              </a:rPr>
              <a:t>1</a:t>
            </a:r>
            <a:r>
              <a:rPr lang="en-US" sz="2000" baseline="30000" dirty="0">
                <a:solidFill>
                  <a:srgbClr val="000000"/>
                </a:solidFill>
                <a:latin typeface="Canva Sans"/>
                <a:ea typeface="Canva Sans"/>
                <a:cs typeface="Canva Sans"/>
                <a:sym typeface="Canva Sans"/>
              </a:rPr>
              <a:t>st</a:t>
            </a:r>
            <a:r>
              <a:rPr lang="en-US" sz="2000" dirty="0">
                <a:solidFill>
                  <a:srgbClr val="000000"/>
                </a:solidFill>
                <a:latin typeface="Canva Sans"/>
                <a:ea typeface="Canva Sans"/>
                <a:cs typeface="Canva Sans"/>
                <a:sym typeface="Canva Sans"/>
              </a:rPr>
              <a:t> line = Sedative antipsychotic</a:t>
            </a:r>
          </a:p>
          <a:p>
            <a:pPr marL="1540512" lvl="3" indent="-313056">
              <a:lnSpc>
                <a:spcPts val="4060"/>
              </a:lnSpc>
              <a:buFont typeface="Arial"/>
              <a:buChar char="•"/>
            </a:pPr>
            <a:r>
              <a:rPr lang="en-US" sz="2000" dirty="0">
                <a:solidFill>
                  <a:srgbClr val="000000"/>
                </a:solidFill>
                <a:latin typeface="Canva Sans"/>
                <a:ea typeface="Canva Sans"/>
                <a:cs typeface="Canva Sans"/>
                <a:sym typeface="Canva Sans"/>
              </a:rPr>
              <a:t>Haloperidol* or olanzapine</a:t>
            </a:r>
          </a:p>
          <a:p>
            <a:pPr marL="1540512" lvl="3" indent="-313056">
              <a:lnSpc>
                <a:spcPts val="4060"/>
              </a:lnSpc>
              <a:buFont typeface="Arial"/>
              <a:buChar char="•"/>
            </a:pPr>
            <a:r>
              <a:rPr lang="en-US" sz="2000" dirty="0">
                <a:solidFill>
                  <a:srgbClr val="000000"/>
                </a:solidFill>
                <a:latin typeface="Canva Sans"/>
                <a:ea typeface="Canva Sans"/>
                <a:cs typeface="Canva Sans"/>
                <a:sym typeface="Canva Sans"/>
              </a:rPr>
              <a:t>with short-term benzo use</a:t>
            </a:r>
          </a:p>
          <a:p>
            <a:pPr marL="1083312" lvl="2" indent="-313056">
              <a:lnSpc>
                <a:spcPts val="4060"/>
              </a:lnSpc>
              <a:buFont typeface="Arial"/>
              <a:buChar char="•"/>
            </a:pPr>
            <a:r>
              <a:rPr lang="en-US" sz="2000" dirty="0">
                <a:solidFill>
                  <a:srgbClr val="000000"/>
                </a:solidFill>
                <a:latin typeface="Canva Sans"/>
                <a:ea typeface="Canva Sans"/>
                <a:cs typeface="Canva Sans"/>
                <a:sym typeface="Canva Sans"/>
              </a:rPr>
              <a:t>*Prevent extrapyramidal side effects and dystonia (e.g. Benadryl, benztropine)</a:t>
            </a:r>
          </a:p>
        </p:txBody>
      </p:sp>
      <p:sp>
        <p:nvSpPr>
          <p:cNvPr id="7" name="TextBox 6">
            <a:extLst>
              <a:ext uri="{FF2B5EF4-FFF2-40B4-BE49-F238E27FC236}">
                <a16:creationId xmlns:a16="http://schemas.microsoft.com/office/drawing/2014/main" id="{F9D8AE8A-6519-4CAF-AD4E-D118BB5699B7}"/>
              </a:ext>
            </a:extLst>
          </p:cNvPr>
          <p:cNvSpPr txBox="1"/>
          <p:nvPr/>
        </p:nvSpPr>
        <p:spPr>
          <a:xfrm>
            <a:off x="4572000" y="4960648"/>
            <a:ext cx="9144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9" name="TextBox 8">
            <a:extLst>
              <a:ext uri="{FF2B5EF4-FFF2-40B4-BE49-F238E27FC236}">
                <a16:creationId xmlns:a16="http://schemas.microsoft.com/office/drawing/2014/main" id="{3A4174B8-BCDC-420E-BF7D-F0623CE9E7E3}"/>
              </a:ext>
            </a:extLst>
          </p:cNvPr>
          <p:cNvSpPr txBox="1"/>
          <p:nvPr/>
        </p:nvSpPr>
        <p:spPr>
          <a:xfrm>
            <a:off x="1142999" y="125968"/>
            <a:ext cx="15889923" cy="1569660"/>
          </a:xfrm>
          <a:prstGeom prst="rect">
            <a:avLst/>
          </a:prstGeom>
          <a:noFill/>
        </p:spPr>
        <p:txBody>
          <a:bodyPr wrap="square">
            <a:spAutoFit/>
          </a:bodyPr>
          <a:lstStyle/>
          <a:p>
            <a:pPr algn="ctr"/>
            <a:r>
              <a:rPr lang="en-US" sz="4800" b="0" i="0" u="none" strike="noStrike" dirty="0">
                <a:solidFill>
                  <a:srgbClr val="B22A4A"/>
                </a:solidFill>
                <a:effectLst/>
                <a:latin typeface="Poppins Medium" panose="00000600000000000000" pitchFamily="2" charset="0"/>
              </a:rPr>
              <a:t>Perinatal Mental Health Conditions Bundle Pearls: </a:t>
            </a:r>
            <a:r>
              <a:rPr lang="en-US" sz="4800" b="1" i="0" u="none" strike="noStrike" dirty="0">
                <a:solidFill>
                  <a:srgbClr val="B22A4A"/>
                </a:solidFill>
                <a:effectLst/>
                <a:latin typeface="Poppins Medium Bold" panose="020B0604020202020204" charset="0"/>
              </a:rPr>
              <a:t>Postpartum Psychosis – Psychiatric Emergency</a:t>
            </a:r>
            <a:endParaRPr lang="en-US" sz="2400" dirty="0"/>
          </a:p>
        </p:txBody>
      </p:sp>
      <p:pic>
        <p:nvPicPr>
          <p:cNvPr id="11" name="Picture 10">
            <a:extLst>
              <a:ext uri="{FF2B5EF4-FFF2-40B4-BE49-F238E27FC236}">
                <a16:creationId xmlns:a16="http://schemas.microsoft.com/office/drawing/2014/main" id="{C8EE0107-A4A8-49D9-9C15-29F76FB55CB5}"/>
              </a:ext>
            </a:extLst>
          </p:cNvPr>
          <p:cNvPicPr>
            <a:picLocks noChangeAspect="1"/>
          </p:cNvPicPr>
          <p:nvPr/>
        </p:nvPicPr>
        <p:blipFill>
          <a:blip r:embed="rId3"/>
          <a:stretch>
            <a:fillRect/>
          </a:stretch>
        </p:blipFill>
        <p:spPr>
          <a:xfrm>
            <a:off x="9069817" y="5143500"/>
            <a:ext cx="7308540" cy="4391465"/>
          </a:xfrm>
          <a:prstGeom prst="rect">
            <a:avLst/>
          </a:prstGeom>
        </p:spPr>
      </p:pic>
      <p:pic>
        <p:nvPicPr>
          <p:cNvPr id="13" name="Picture 12">
            <a:extLst>
              <a:ext uri="{FF2B5EF4-FFF2-40B4-BE49-F238E27FC236}">
                <a16:creationId xmlns:a16="http://schemas.microsoft.com/office/drawing/2014/main" id="{84509F66-362A-479E-B16A-E559C8A4326E}"/>
              </a:ext>
            </a:extLst>
          </p:cNvPr>
          <p:cNvPicPr>
            <a:picLocks noChangeAspect="1"/>
          </p:cNvPicPr>
          <p:nvPr/>
        </p:nvPicPr>
        <p:blipFill>
          <a:blip r:embed="rId4"/>
          <a:stretch>
            <a:fillRect/>
          </a:stretch>
        </p:blipFill>
        <p:spPr>
          <a:xfrm>
            <a:off x="8923661" y="2095106"/>
            <a:ext cx="9059539" cy="2819794"/>
          </a:xfrm>
          <a:prstGeom prst="rect">
            <a:avLst/>
          </a:prstGeom>
        </p:spPr>
      </p:pic>
      <p:cxnSp>
        <p:nvCxnSpPr>
          <p:cNvPr id="15" name="Straight Connector 14">
            <a:extLst>
              <a:ext uri="{FF2B5EF4-FFF2-40B4-BE49-F238E27FC236}">
                <a16:creationId xmlns:a16="http://schemas.microsoft.com/office/drawing/2014/main" id="{AEF7DE74-B3C0-42C4-A520-26BE8A0A8DC7}"/>
              </a:ext>
            </a:extLst>
          </p:cNvPr>
          <p:cNvCxnSpPr/>
          <p:nvPr/>
        </p:nvCxnSpPr>
        <p:spPr>
          <a:xfrm>
            <a:off x="8915400" y="1727014"/>
            <a:ext cx="0" cy="83062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6823" y="-279046"/>
            <a:ext cx="4427631" cy="10899542"/>
            <a:chOff x="0" y="0"/>
            <a:chExt cx="3337552" cy="8216085"/>
          </a:xfrm>
        </p:grpSpPr>
        <p:sp>
          <p:nvSpPr>
            <p:cNvPr id="3" name="Freeform 3"/>
            <p:cNvSpPr/>
            <p:nvPr/>
          </p:nvSpPr>
          <p:spPr>
            <a:xfrm>
              <a:off x="0" y="0"/>
              <a:ext cx="3337552" cy="8216085"/>
            </a:xfrm>
            <a:custGeom>
              <a:avLst/>
              <a:gdLst/>
              <a:ahLst/>
              <a:cxnLst/>
              <a:rect l="l" t="t" r="r" b="b"/>
              <a:pathLst>
                <a:path w="3337552" h="8216085">
                  <a:moveTo>
                    <a:pt x="3213092" y="8216085"/>
                  </a:moveTo>
                  <a:lnTo>
                    <a:pt x="124460" y="8216085"/>
                  </a:lnTo>
                  <a:cubicBezTo>
                    <a:pt x="55880" y="8216085"/>
                    <a:pt x="0" y="8160205"/>
                    <a:pt x="0" y="8091625"/>
                  </a:cubicBezTo>
                  <a:lnTo>
                    <a:pt x="0" y="124460"/>
                  </a:lnTo>
                  <a:cubicBezTo>
                    <a:pt x="0" y="55880"/>
                    <a:pt x="55880" y="0"/>
                    <a:pt x="124460" y="0"/>
                  </a:cubicBezTo>
                  <a:lnTo>
                    <a:pt x="3213092" y="0"/>
                  </a:lnTo>
                  <a:cubicBezTo>
                    <a:pt x="3281672" y="0"/>
                    <a:pt x="3337552" y="55880"/>
                    <a:pt x="3337552" y="124460"/>
                  </a:cubicBezTo>
                  <a:lnTo>
                    <a:pt x="3337552" y="8091625"/>
                  </a:lnTo>
                  <a:cubicBezTo>
                    <a:pt x="3337552" y="8160205"/>
                    <a:pt x="3281672" y="8216085"/>
                    <a:pt x="3213092" y="8216085"/>
                  </a:cubicBezTo>
                  <a:close/>
                </a:path>
              </a:pathLst>
            </a:custGeom>
            <a:solidFill>
              <a:srgbClr val="B22A4A">
                <a:alpha val="40000"/>
              </a:srgbClr>
            </a:solidFill>
          </p:spPr>
          <p:txBody>
            <a:bodyPr/>
            <a:lstStyle/>
            <a:p>
              <a:endParaRPr lang="en-US"/>
            </a:p>
          </p:txBody>
        </p:sp>
      </p:grpSp>
      <p:sp>
        <p:nvSpPr>
          <p:cNvPr id="4" name="Freeform 4"/>
          <p:cNvSpPr/>
          <p:nvPr/>
        </p:nvSpPr>
        <p:spPr>
          <a:xfrm>
            <a:off x="15340555" y="9274810"/>
            <a:ext cx="1656966" cy="1028700"/>
          </a:xfrm>
          <a:custGeom>
            <a:avLst/>
            <a:gdLst/>
            <a:ahLst/>
            <a:cxnLst/>
            <a:rect l="l" t="t" r="r" b="b"/>
            <a:pathLst>
              <a:path w="1656966" h="1028700">
                <a:moveTo>
                  <a:pt x="0" y="0"/>
                </a:moveTo>
                <a:lnTo>
                  <a:pt x="1656966" y="0"/>
                </a:lnTo>
                <a:lnTo>
                  <a:pt x="1656966" y="1028700"/>
                </a:lnTo>
                <a:lnTo>
                  <a:pt x="0" y="102870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0" y="2288745"/>
            <a:ext cx="14476823" cy="828675"/>
          </a:xfrm>
          <a:prstGeom prst="rect">
            <a:avLst/>
          </a:prstGeom>
        </p:spPr>
        <p:txBody>
          <a:bodyPr lIns="0" tIns="0" rIns="0" bIns="0" rtlCol="0" anchor="t">
            <a:spAutoFit/>
          </a:bodyPr>
          <a:lstStyle/>
          <a:p>
            <a:pPr algn="ctr">
              <a:lnSpc>
                <a:spcPts val="6530"/>
              </a:lnSpc>
            </a:pPr>
            <a:r>
              <a:rPr lang="en-US" sz="5442">
                <a:solidFill>
                  <a:srgbClr val="B22A4A"/>
                </a:solidFill>
                <a:latin typeface="Poppins Medium"/>
                <a:ea typeface="Poppins Medium"/>
                <a:cs typeface="Poppins Medium"/>
                <a:sym typeface="Poppins Medium"/>
              </a:rPr>
              <a:t>Any Questions?</a:t>
            </a:r>
          </a:p>
        </p:txBody>
      </p:sp>
      <p:sp>
        <p:nvSpPr>
          <p:cNvPr id="6" name="TextBox 6"/>
          <p:cNvSpPr txBox="1"/>
          <p:nvPr/>
        </p:nvSpPr>
        <p:spPr>
          <a:xfrm>
            <a:off x="14645051" y="53975"/>
            <a:ext cx="3485723" cy="7492365"/>
          </a:xfrm>
          <a:prstGeom prst="rect">
            <a:avLst/>
          </a:prstGeom>
        </p:spPr>
        <p:txBody>
          <a:bodyPr lIns="0" tIns="0" rIns="0" bIns="0" rtlCol="0" anchor="t">
            <a:spAutoFit/>
          </a:bodyPr>
          <a:lstStyle/>
          <a:p>
            <a:pPr algn="l">
              <a:lnSpc>
                <a:spcPts val="7000"/>
              </a:lnSpc>
            </a:pPr>
            <a:r>
              <a:rPr lang="en-US" sz="3500">
                <a:solidFill>
                  <a:srgbClr val="000000"/>
                </a:solidFill>
                <a:latin typeface="Poppins Medium"/>
                <a:ea typeface="Poppins Medium"/>
                <a:cs typeface="Poppins Medium"/>
                <a:sym typeface="Poppins Medium"/>
              </a:rPr>
              <a:t>Agenda</a:t>
            </a:r>
          </a:p>
          <a:p>
            <a:pPr algn="l">
              <a:lnSpc>
                <a:spcPts val="4400"/>
              </a:lnSpc>
            </a:pPr>
            <a:r>
              <a:rPr lang="en-US" sz="2200">
                <a:solidFill>
                  <a:srgbClr val="000000"/>
                </a:solidFill>
                <a:latin typeface="Poppins Medium"/>
                <a:ea typeface="Poppins Medium"/>
                <a:cs typeface="Poppins Medium"/>
                <a:sym typeface="Poppins Medium"/>
              </a:rPr>
              <a:t>12:00-12:05 Welcome &amp; PNQIN Announcements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12:05-12:45 Organization Presentation</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12:45-12:50 PMHC Bundle Pearls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b="1" u="sng">
                <a:solidFill>
                  <a:srgbClr val="000000"/>
                </a:solidFill>
                <a:latin typeface="Poppins Medium Bold"/>
                <a:ea typeface="Poppins Medium Bold"/>
                <a:cs typeface="Poppins Medium Bold"/>
                <a:sym typeface="Poppins Medium Bold"/>
              </a:rPr>
              <a:t>12:50-1:00 Discussion, Q&amp;A</a:t>
            </a:r>
          </a:p>
          <a:p>
            <a:pPr algn="l">
              <a:lnSpc>
                <a:spcPts val="4400"/>
              </a:lnSpc>
            </a:pPr>
            <a:endParaRPr lang="en-US" sz="2200" b="1" u="sng">
              <a:solidFill>
                <a:srgbClr val="000000"/>
              </a:solidFill>
              <a:latin typeface="Poppins Medium Bold"/>
              <a:ea typeface="Poppins Medium Bold"/>
              <a:cs typeface="Poppins Medium Bold"/>
              <a:sym typeface="Poppins Medium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01229" y="1422779"/>
            <a:ext cx="15885542" cy="3249925"/>
          </a:xfrm>
          <a:prstGeom prst="rect">
            <a:avLst/>
          </a:prstGeom>
        </p:spPr>
        <p:txBody>
          <a:bodyPr lIns="0" tIns="0" rIns="0" bIns="0" rtlCol="0" anchor="t">
            <a:spAutoFit/>
          </a:bodyPr>
          <a:lstStyle/>
          <a:p>
            <a:pPr algn="ctr">
              <a:lnSpc>
                <a:spcPts val="9940"/>
              </a:lnSpc>
            </a:pPr>
            <a:r>
              <a:rPr lang="en-US" sz="7100" b="1" i="1">
                <a:solidFill>
                  <a:srgbClr val="B22A4A"/>
                </a:solidFill>
                <a:latin typeface="Canva Sans 1 Bold Italics"/>
                <a:ea typeface="Canva Sans 1 Bold Italics"/>
                <a:cs typeface="Canva Sans 1 Bold Italics"/>
                <a:sym typeface="Canva Sans 1 Bold Italics"/>
              </a:rPr>
              <a:t>Thanks for joining, see you on 11/19!</a:t>
            </a:r>
          </a:p>
          <a:p>
            <a:pPr algn="ctr">
              <a:lnSpc>
                <a:spcPts val="4340"/>
              </a:lnSpc>
            </a:pPr>
            <a:endParaRPr lang="en-US" sz="7100" b="1" i="1">
              <a:solidFill>
                <a:srgbClr val="B22A4A"/>
              </a:solidFill>
              <a:latin typeface="Canva Sans 1 Bold Italics"/>
              <a:ea typeface="Canva Sans 1 Bold Italics"/>
              <a:cs typeface="Canva Sans 1 Bold Italics"/>
              <a:sym typeface="Canva Sans 1 Bold Italics"/>
            </a:endParaRPr>
          </a:p>
          <a:p>
            <a:pPr algn="ctr">
              <a:lnSpc>
                <a:spcPts val="5599"/>
              </a:lnSpc>
            </a:pPr>
            <a:r>
              <a:rPr lang="en-US" sz="3999" b="1" i="1">
                <a:solidFill>
                  <a:srgbClr val="676666"/>
                </a:solidFill>
                <a:latin typeface="Canva Sans 1 Bold Italics"/>
                <a:ea typeface="Canva Sans 1 Bold Italics"/>
                <a:cs typeface="Canva Sans 1 Bold Italics"/>
                <a:sym typeface="Canva Sans 1 Bold Italics"/>
              </a:rPr>
              <a:t>Have questions? </a:t>
            </a:r>
          </a:p>
          <a:p>
            <a:pPr algn="ctr">
              <a:lnSpc>
                <a:spcPts val="5599"/>
              </a:lnSpc>
            </a:pPr>
            <a:r>
              <a:rPr lang="en-US" sz="3999" b="1" i="1">
                <a:solidFill>
                  <a:srgbClr val="676666"/>
                </a:solidFill>
                <a:latin typeface="Canva Sans 1 Bold Italics"/>
                <a:ea typeface="Canva Sans 1 Bold Italics"/>
                <a:cs typeface="Canva Sans 1 Bold Italics"/>
                <a:sym typeface="Canva Sans 1 Bold Italics"/>
              </a:rPr>
              <a:t>Email PNQINAdmin@pnqinma.org!</a:t>
            </a:r>
          </a:p>
        </p:txBody>
      </p:sp>
      <p:sp>
        <p:nvSpPr>
          <p:cNvPr id="3" name="Freeform 3"/>
          <p:cNvSpPr/>
          <p:nvPr/>
        </p:nvSpPr>
        <p:spPr>
          <a:xfrm>
            <a:off x="6644264" y="5287529"/>
            <a:ext cx="4999471" cy="4999471"/>
          </a:xfrm>
          <a:custGeom>
            <a:avLst/>
            <a:gdLst/>
            <a:ahLst/>
            <a:cxnLst/>
            <a:rect l="l" t="t" r="r" b="b"/>
            <a:pathLst>
              <a:path w="4999471" h="4999471">
                <a:moveTo>
                  <a:pt x="0" y="0"/>
                </a:moveTo>
                <a:lnTo>
                  <a:pt x="4999472" y="0"/>
                </a:lnTo>
                <a:lnTo>
                  <a:pt x="4999472" y="4999471"/>
                </a:lnTo>
                <a:lnTo>
                  <a:pt x="0" y="4999471"/>
                </a:lnTo>
                <a:lnTo>
                  <a:pt x="0" y="0"/>
                </a:lnTo>
                <a:close/>
              </a:path>
            </a:pathLst>
          </a:custGeom>
          <a:blipFill>
            <a:blip r:embed="rId2"/>
            <a:stretch>
              <a:fillRect/>
            </a:stretch>
          </a:blipFill>
        </p:spPr>
        <p:txBody>
          <a:bodyPr/>
          <a:lstStyle/>
          <a:p>
            <a:endParaRPr lang="en-US"/>
          </a:p>
        </p:txBody>
      </p:sp>
      <p:sp>
        <p:nvSpPr>
          <p:cNvPr id="4" name="Freeform 4"/>
          <p:cNvSpPr/>
          <p:nvPr/>
        </p:nvSpPr>
        <p:spPr>
          <a:xfrm rot="578968">
            <a:off x="-921510" y="5100272"/>
            <a:ext cx="5956313" cy="5956313"/>
          </a:xfrm>
          <a:custGeom>
            <a:avLst/>
            <a:gdLst/>
            <a:ahLst/>
            <a:cxnLst/>
            <a:rect l="l" t="t" r="r" b="b"/>
            <a:pathLst>
              <a:path w="5956313" h="5956313">
                <a:moveTo>
                  <a:pt x="0" y="0"/>
                </a:moveTo>
                <a:lnTo>
                  <a:pt x="5956314" y="0"/>
                </a:lnTo>
                <a:lnTo>
                  <a:pt x="5956314" y="5956313"/>
                </a:lnTo>
                <a:lnTo>
                  <a:pt x="0" y="5956313"/>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7328" y="7593027"/>
            <a:ext cx="1694623" cy="169461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4" name="Group 4"/>
          <p:cNvGrpSpPr/>
          <p:nvPr/>
        </p:nvGrpSpPr>
        <p:grpSpPr>
          <a:xfrm>
            <a:off x="8321247" y="7626376"/>
            <a:ext cx="1694623" cy="1694616"/>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6" name="TextBox 6"/>
          <p:cNvSpPr txBox="1"/>
          <p:nvPr/>
        </p:nvSpPr>
        <p:spPr>
          <a:xfrm>
            <a:off x="7213358" y="9292417"/>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Pratiksha Yalakkishettar,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UMass</a:t>
            </a:r>
          </a:p>
        </p:txBody>
      </p:sp>
      <p:grpSp>
        <p:nvGrpSpPr>
          <p:cNvPr id="7" name="Group 7"/>
          <p:cNvGrpSpPr/>
          <p:nvPr/>
        </p:nvGrpSpPr>
        <p:grpSpPr>
          <a:xfrm>
            <a:off x="9132580" y="5432714"/>
            <a:ext cx="3904051" cy="2371708"/>
            <a:chOff x="0" y="0"/>
            <a:chExt cx="5205402" cy="3162277"/>
          </a:xfrm>
        </p:grpSpPr>
        <p:grpSp>
          <p:nvGrpSpPr>
            <p:cNvPr id="8" name="Group 8"/>
            <p:cNvGrpSpPr/>
            <p:nvPr/>
          </p:nvGrpSpPr>
          <p:grpSpPr>
            <a:xfrm>
              <a:off x="1472952" y="0"/>
              <a:ext cx="2259497" cy="2259488"/>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5625" b="-15625"/>
                </a:stretch>
              </a:blipFill>
            </p:spPr>
            <p:txBody>
              <a:bodyPr/>
              <a:lstStyle/>
              <a:p>
                <a:endParaRPr lang="en-US"/>
              </a:p>
            </p:txBody>
          </p:sp>
        </p:grpSp>
        <p:sp>
          <p:nvSpPr>
            <p:cNvPr id="10" name="TextBox 10"/>
            <p:cNvSpPr txBox="1"/>
            <p:nvPr/>
          </p:nvSpPr>
          <p:spPr>
            <a:xfrm>
              <a:off x="0" y="2230913"/>
              <a:ext cx="5205402" cy="931364"/>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Karen Manganaro, DNP</a:t>
              </a:r>
            </a:p>
            <a:p>
              <a:pPr algn="ctr">
                <a:lnSpc>
                  <a:spcPts val="1866"/>
                </a:lnSpc>
              </a:pPr>
              <a:r>
                <a:rPr lang="en-US" sz="1332">
                  <a:solidFill>
                    <a:srgbClr val="000000"/>
                  </a:solidFill>
                  <a:latin typeface="Poppins Medium"/>
                  <a:ea typeface="Poppins Medium"/>
                  <a:cs typeface="Poppins Medium"/>
                  <a:sym typeface="Poppins Medium"/>
                </a:rPr>
                <a:t>PNQIN/BWH</a:t>
              </a:r>
            </a:p>
            <a:p>
              <a:pPr marL="0" lvl="0" indent="0" algn="ctr">
                <a:lnSpc>
                  <a:spcPts val="1866"/>
                </a:lnSpc>
                <a:spcBef>
                  <a:spcPct val="0"/>
                </a:spcBef>
              </a:pPr>
              <a:endParaRPr lang="en-US" sz="1332">
                <a:solidFill>
                  <a:srgbClr val="000000"/>
                </a:solidFill>
                <a:latin typeface="Poppins Medium"/>
                <a:ea typeface="Poppins Medium"/>
                <a:cs typeface="Poppins Medium"/>
                <a:sym typeface="Poppins Medium"/>
              </a:endParaRPr>
            </a:p>
          </p:txBody>
        </p:sp>
      </p:grpSp>
      <p:grpSp>
        <p:nvGrpSpPr>
          <p:cNvPr id="11" name="Group 11"/>
          <p:cNvGrpSpPr/>
          <p:nvPr/>
        </p:nvGrpSpPr>
        <p:grpSpPr>
          <a:xfrm>
            <a:off x="3141232" y="7668684"/>
            <a:ext cx="3904051" cy="2134726"/>
            <a:chOff x="0" y="0"/>
            <a:chExt cx="5205402" cy="2846301"/>
          </a:xfrm>
        </p:grpSpPr>
        <p:grpSp>
          <p:nvGrpSpPr>
            <p:cNvPr id="12" name="Group 12"/>
            <p:cNvGrpSpPr/>
            <p:nvPr/>
          </p:nvGrpSpPr>
          <p:grpSpPr>
            <a:xfrm>
              <a:off x="1472952" y="0"/>
              <a:ext cx="2259497" cy="2259488"/>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2586" b="-2586"/>
                </a:stretch>
              </a:blipFill>
            </p:spPr>
            <p:txBody>
              <a:bodyPr/>
              <a:lstStyle/>
              <a:p>
                <a:endParaRPr lang="en-US"/>
              </a:p>
            </p:txBody>
          </p:sp>
        </p:grpSp>
        <p:sp>
          <p:nvSpPr>
            <p:cNvPr id="14" name="TextBox 14"/>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Melissa Abell-Bardsley, </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RN​, CHA​</a:t>
              </a:r>
            </a:p>
          </p:txBody>
        </p:sp>
      </p:grpSp>
      <p:grpSp>
        <p:nvGrpSpPr>
          <p:cNvPr id="15" name="Group 15"/>
          <p:cNvGrpSpPr/>
          <p:nvPr/>
        </p:nvGrpSpPr>
        <p:grpSpPr>
          <a:xfrm>
            <a:off x="12173738" y="5407014"/>
            <a:ext cx="1694623" cy="1694616"/>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17" name="Group 17"/>
          <p:cNvGrpSpPr/>
          <p:nvPr/>
        </p:nvGrpSpPr>
        <p:grpSpPr>
          <a:xfrm>
            <a:off x="12173738" y="289341"/>
            <a:ext cx="4393625" cy="2402423"/>
            <a:chOff x="0" y="0"/>
            <a:chExt cx="5858166" cy="3203231"/>
          </a:xfrm>
        </p:grpSpPr>
        <p:grpSp>
          <p:nvGrpSpPr>
            <p:cNvPr id="18" name="Group 18"/>
            <p:cNvGrpSpPr/>
            <p:nvPr/>
          </p:nvGrpSpPr>
          <p:grpSpPr>
            <a:xfrm>
              <a:off x="1657663" y="0"/>
              <a:ext cx="2542841" cy="2542831"/>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b="-5775"/>
                </a:stretch>
              </a:blipFill>
            </p:spPr>
            <p:txBody>
              <a:bodyPr/>
              <a:lstStyle/>
              <a:p>
                <a:endParaRPr lang="en-US"/>
              </a:p>
            </p:txBody>
          </p:sp>
        </p:grpSp>
        <p:sp>
          <p:nvSpPr>
            <p:cNvPr id="20" name="TextBox 20"/>
            <p:cNvSpPr txBox="1"/>
            <p:nvPr/>
          </p:nvSpPr>
          <p:spPr>
            <a:xfrm>
              <a:off x="0" y="2504731"/>
              <a:ext cx="5858166" cy="698500"/>
            </a:xfrm>
            <a:prstGeom prst="rect">
              <a:avLst/>
            </a:prstGeom>
          </p:spPr>
          <p:txBody>
            <a:bodyPr lIns="0" tIns="0" rIns="0" bIns="0" rtlCol="0" anchor="t">
              <a:spAutoFit/>
            </a:bodyPr>
            <a:lstStyle/>
            <a:p>
              <a:pPr algn="ctr">
                <a:lnSpc>
                  <a:spcPts val="2100"/>
                </a:lnSpc>
              </a:pPr>
              <a:r>
                <a:rPr lang="en-US" sz="1500">
                  <a:solidFill>
                    <a:srgbClr val="000000"/>
                  </a:solidFill>
                  <a:latin typeface="Poppins Medium"/>
                  <a:ea typeface="Poppins Medium"/>
                  <a:cs typeface="Poppins Medium"/>
                  <a:sym typeface="Poppins Medium"/>
                </a:rPr>
                <a:t>Kali Vitek, MPH​</a:t>
              </a:r>
            </a:p>
            <a:p>
              <a:pPr marL="0" lvl="0" indent="0" algn="ctr">
                <a:lnSpc>
                  <a:spcPts val="2100"/>
                </a:lnSpc>
                <a:spcBef>
                  <a:spcPct val="0"/>
                </a:spcBef>
              </a:pPr>
              <a:r>
                <a:rPr lang="en-US" sz="1500">
                  <a:solidFill>
                    <a:srgbClr val="000000"/>
                  </a:solidFill>
                  <a:latin typeface="Poppins Medium"/>
                  <a:ea typeface="Poppins Medium"/>
                  <a:cs typeface="Poppins Medium"/>
                  <a:sym typeface="Poppins Medium"/>
                </a:rPr>
                <a:t>PNQIN​</a:t>
              </a:r>
            </a:p>
          </p:txBody>
        </p:sp>
      </p:grpSp>
      <p:grpSp>
        <p:nvGrpSpPr>
          <p:cNvPr id="21" name="Group 21"/>
          <p:cNvGrpSpPr/>
          <p:nvPr/>
        </p:nvGrpSpPr>
        <p:grpSpPr>
          <a:xfrm>
            <a:off x="16238878" y="7551378"/>
            <a:ext cx="1697099" cy="1697092"/>
            <a:chOff x="0" y="0"/>
            <a:chExt cx="6350000" cy="6349975"/>
          </a:xfrm>
        </p:grpSpPr>
        <p:sp>
          <p:nvSpPr>
            <p:cNvPr id="22" name="Freeform 2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23" name="Group 23"/>
          <p:cNvGrpSpPr/>
          <p:nvPr/>
        </p:nvGrpSpPr>
        <p:grpSpPr>
          <a:xfrm>
            <a:off x="-912164" y="5407014"/>
            <a:ext cx="3904051" cy="2134726"/>
            <a:chOff x="0" y="0"/>
            <a:chExt cx="5205402" cy="2846301"/>
          </a:xfrm>
        </p:grpSpPr>
        <p:grpSp>
          <p:nvGrpSpPr>
            <p:cNvPr id="24" name="Group 24"/>
            <p:cNvGrpSpPr/>
            <p:nvPr/>
          </p:nvGrpSpPr>
          <p:grpSpPr>
            <a:xfrm>
              <a:off x="1472952" y="0"/>
              <a:ext cx="2259497" cy="2259488"/>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4422" b="-4422"/>
                </a:stretch>
              </a:blipFill>
            </p:spPr>
            <p:txBody>
              <a:bodyPr/>
              <a:lstStyle/>
              <a:p>
                <a:endParaRPr lang="en-US"/>
              </a:p>
            </p:txBody>
          </p:sp>
        </p:grpSp>
        <p:sp>
          <p:nvSpPr>
            <p:cNvPr id="26" name="TextBox 26"/>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Hannah Boyner</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BIDMC</a:t>
              </a:r>
            </a:p>
          </p:txBody>
        </p:sp>
      </p:grpSp>
      <p:grpSp>
        <p:nvGrpSpPr>
          <p:cNvPr id="27" name="Group 27"/>
          <p:cNvGrpSpPr/>
          <p:nvPr/>
        </p:nvGrpSpPr>
        <p:grpSpPr>
          <a:xfrm>
            <a:off x="10865441" y="278966"/>
            <a:ext cx="1907131" cy="1907123"/>
            <a:chOff x="0" y="0"/>
            <a:chExt cx="6350000" cy="6349975"/>
          </a:xfrm>
        </p:grpSpPr>
        <p:sp>
          <p:nvSpPr>
            <p:cNvPr id="28" name="Freeform 2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00000">
                <a:alpha val="0"/>
              </a:srgbClr>
            </a:solidFill>
            <a:ln w="12700">
              <a:solidFill>
                <a:srgbClr val="000000"/>
              </a:solidFill>
            </a:ln>
          </p:spPr>
          <p:txBody>
            <a:bodyPr/>
            <a:lstStyle/>
            <a:p>
              <a:endParaRPr lang="en-US"/>
            </a:p>
          </p:txBody>
        </p:sp>
      </p:grpSp>
      <p:grpSp>
        <p:nvGrpSpPr>
          <p:cNvPr id="29" name="Group 29"/>
          <p:cNvGrpSpPr/>
          <p:nvPr/>
        </p:nvGrpSpPr>
        <p:grpSpPr>
          <a:xfrm>
            <a:off x="10132759" y="3162374"/>
            <a:ext cx="3904051" cy="2134726"/>
            <a:chOff x="0" y="0"/>
            <a:chExt cx="5205402" cy="2846301"/>
          </a:xfrm>
        </p:grpSpPr>
        <p:grpSp>
          <p:nvGrpSpPr>
            <p:cNvPr id="30" name="Group 30"/>
            <p:cNvGrpSpPr/>
            <p:nvPr/>
          </p:nvGrpSpPr>
          <p:grpSpPr>
            <a:xfrm>
              <a:off x="1472952" y="0"/>
              <a:ext cx="2259497" cy="2259488"/>
              <a:chOff x="0" y="0"/>
              <a:chExt cx="6350000" cy="6349975"/>
            </a:xfrm>
          </p:grpSpPr>
          <p:sp>
            <p:nvSpPr>
              <p:cNvPr id="31" name="Freeform 3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3064" b="-3064"/>
                </a:stretch>
              </a:blipFill>
            </p:spPr>
            <p:txBody>
              <a:bodyPr/>
              <a:lstStyle/>
              <a:p>
                <a:endParaRPr lang="en-US"/>
              </a:p>
            </p:txBody>
          </p:sp>
        </p:grpSp>
        <p:sp>
          <p:nvSpPr>
            <p:cNvPr id="32" name="TextBox 32"/>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Christin Price,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a:t>
              </a:r>
            </a:p>
          </p:txBody>
        </p:sp>
      </p:grpSp>
      <p:grpSp>
        <p:nvGrpSpPr>
          <p:cNvPr id="33" name="Group 33"/>
          <p:cNvGrpSpPr/>
          <p:nvPr/>
        </p:nvGrpSpPr>
        <p:grpSpPr>
          <a:xfrm>
            <a:off x="1205137" y="3145345"/>
            <a:ext cx="1694623" cy="1694616"/>
            <a:chOff x="0" y="0"/>
            <a:chExt cx="6350000" cy="6349975"/>
          </a:xfrm>
        </p:grpSpPr>
        <p:sp>
          <p:nvSpPr>
            <p:cNvPr id="34" name="Freeform 3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35" name="TextBox 35"/>
          <p:cNvSpPr txBox="1"/>
          <p:nvPr/>
        </p:nvSpPr>
        <p:spPr>
          <a:xfrm>
            <a:off x="68032" y="4811386"/>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Amanda Small, RN </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MGH/PPD Survivor</a:t>
            </a:r>
          </a:p>
        </p:txBody>
      </p:sp>
      <p:grpSp>
        <p:nvGrpSpPr>
          <p:cNvPr id="36" name="Group 36"/>
          <p:cNvGrpSpPr/>
          <p:nvPr/>
        </p:nvGrpSpPr>
        <p:grpSpPr>
          <a:xfrm>
            <a:off x="4105433" y="3145345"/>
            <a:ext cx="3904051" cy="2134726"/>
            <a:chOff x="0" y="0"/>
            <a:chExt cx="5205402" cy="2846301"/>
          </a:xfrm>
        </p:grpSpPr>
        <p:grpSp>
          <p:nvGrpSpPr>
            <p:cNvPr id="37" name="Group 37"/>
            <p:cNvGrpSpPr/>
            <p:nvPr/>
          </p:nvGrpSpPr>
          <p:grpSpPr>
            <a:xfrm>
              <a:off x="1472952" y="0"/>
              <a:ext cx="2259497" cy="2259488"/>
              <a:chOff x="0" y="0"/>
              <a:chExt cx="6350000" cy="6349975"/>
            </a:xfrm>
          </p:grpSpPr>
          <p:sp>
            <p:nvSpPr>
              <p:cNvPr id="38" name="Freeform 3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8920" t="-30266" r="-13451" b="-12106"/>
                </a:stretch>
              </a:blipFill>
            </p:spPr>
            <p:txBody>
              <a:bodyPr/>
              <a:lstStyle/>
              <a:p>
                <a:endParaRPr lang="en-US"/>
              </a:p>
            </p:txBody>
          </p:sp>
        </p:grpSp>
        <p:sp>
          <p:nvSpPr>
            <p:cNvPr id="39" name="TextBox 39"/>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Bonnell Glass, MN​</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PNQIN/UMass</a:t>
              </a:r>
            </a:p>
          </p:txBody>
        </p:sp>
      </p:grpSp>
      <p:grpSp>
        <p:nvGrpSpPr>
          <p:cNvPr id="40" name="Group 40"/>
          <p:cNvGrpSpPr/>
          <p:nvPr/>
        </p:nvGrpSpPr>
        <p:grpSpPr>
          <a:xfrm>
            <a:off x="6114460" y="5458302"/>
            <a:ext cx="1694623" cy="1694616"/>
            <a:chOff x="0" y="0"/>
            <a:chExt cx="6350000" cy="6349975"/>
          </a:xfrm>
        </p:grpSpPr>
        <p:sp>
          <p:nvSpPr>
            <p:cNvPr id="41" name="Freeform 4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42" name="Group 42"/>
          <p:cNvGrpSpPr/>
          <p:nvPr/>
        </p:nvGrpSpPr>
        <p:grpSpPr>
          <a:xfrm>
            <a:off x="6996897" y="5432714"/>
            <a:ext cx="3904051" cy="2109025"/>
            <a:chOff x="0" y="0"/>
            <a:chExt cx="5205402" cy="2812034"/>
          </a:xfrm>
        </p:grpSpPr>
        <p:grpSp>
          <p:nvGrpSpPr>
            <p:cNvPr id="43" name="Group 43"/>
            <p:cNvGrpSpPr/>
            <p:nvPr/>
          </p:nvGrpSpPr>
          <p:grpSpPr>
            <a:xfrm>
              <a:off x="1517697" y="0"/>
              <a:ext cx="2259497" cy="2259488"/>
              <a:chOff x="0" y="0"/>
              <a:chExt cx="6350000" cy="6349975"/>
            </a:xfrm>
          </p:grpSpPr>
          <p:sp>
            <p:nvSpPr>
              <p:cNvPr id="44" name="Freeform 4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a:stretch>
              </a:blipFill>
            </p:spPr>
            <p:txBody>
              <a:bodyPr/>
              <a:lstStyle/>
              <a:p>
                <a:endParaRPr lang="en-US"/>
              </a:p>
            </p:txBody>
          </p:sp>
        </p:grpSp>
        <p:sp>
          <p:nvSpPr>
            <p:cNvPr id="45" name="TextBox 45"/>
            <p:cNvSpPr txBox="1"/>
            <p:nvPr/>
          </p:nvSpPr>
          <p:spPr>
            <a:xfrm>
              <a:off x="0" y="2196646"/>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Jessie Colbert</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Mass PPPD Fund</a:t>
              </a:r>
            </a:p>
          </p:txBody>
        </p:sp>
      </p:grpSp>
      <p:grpSp>
        <p:nvGrpSpPr>
          <p:cNvPr id="46" name="Group 46"/>
          <p:cNvGrpSpPr/>
          <p:nvPr/>
        </p:nvGrpSpPr>
        <p:grpSpPr>
          <a:xfrm>
            <a:off x="6057459" y="3145345"/>
            <a:ext cx="3904051" cy="2134726"/>
            <a:chOff x="0" y="0"/>
            <a:chExt cx="5205402" cy="2846301"/>
          </a:xfrm>
        </p:grpSpPr>
        <p:grpSp>
          <p:nvGrpSpPr>
            <p:cNvPr id="47" name="Group 47"/>
            <p:cNvGrpSpPr/>
            <p:nvPr/>
          </p:nvGrpSpPr>
          <p:grpSpPr>
            <a:xfrm>
              <a:off x="1472952" y="0"/>
              <a:ext cx="2259497" cy="2259488"/>
              <a:chOff x="0" y="0"/>
              <a:chExt cx="6350000" cy="6349975"/>
            </a:xfrm>
          </p:grpSpPr>
          <p:sp>
            <p:nvSpPr>
              <p:cNvPr id="48" name="Freeform 4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a:stretch>
              </a:blipFill>
            </p:spPr>
            <p:txBody>
              <a:bodyPr/>
              <a:lstStyle/>
              <a:p>
                <a:endParaRPr lang="en-US"/>
              </a:p>
            </p:txBody>
          </p:sp>
        </p:grpSp>
        <p:sp>
          <p:nvSpPr>
            <p:cNvPr id="49" name="TextBox 49"/>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Candice Belanoff, ScD​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BUSPH</a:t>
              </a:r>
            </a:p>
          </p:txBody>
        </p:sp>
      </p:grpSp>
      <p:grpSp>
        <p:nvGrpSpPr>
          <p:cNvPr id="50" name="Group 50"/>
          <p:cNvGrpSpPr/>
          <p:nvPr/>
        </p:nvGrpSpPr>
        <p:grpSpPr>
          <a:xfrm>
            <a:off x="12081611" y="3145345"/>
            <a:ext cx="3904051" cy="2134726"/>
            <a:chOff x="0" y="0"/>
            <a:chExt cx="5205402" cy="2846301"/>
          </a:xfrm>
        </p:grpSpPr>
        <p:grpSp>
          <p:nvGrpSpPr>
            <p:cNvPr id="51" name="Group 51"/>
            <p:cNvGrpSpPr/>
            <p:nvPr/>
          </p:nvGrpSpPr>
          <p:grpSpPr>
            <a:xfrm>
              <a:off x="1545885" y="0"/>
              <a:ext cx="2259497" cy="2259488"/>
              <a:chOff x="0" y="0"/>
              <a:chExt cx="6350000" cy="6349975"/>
            </a:xfrm>
          </p:grpSpPr>
          <p:sp>
            <p:nvSpPr>
              <p:cNvPr id="52" name="Freeform 5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t="-18512" b="-6487"/>
                </a:stretch>
              </a:blipFill>
            </p:spPr>
            <p:txBody>
              <a:bodyPr/>
              <a:lstStyle/>
              <a:p>
                <a:endParaRPr lang="en-US"/>
              </a:p>
            </p:txBody>
          </p:sp>
        </p:grpSp>
        <p:sp>
          <p:nvSpPr>
            <p:cNvPr id="53" name="TextBox 53"/>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Elizabeth Howell, RN</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UMass</a:t>
              </a:r>
            </a:p>
          </p:txBody>
        </p:sp>
      </p:grpSp>
      <p:grpSp>
        <p:nvGrpSpPr>
          <p:cNvPr id="54" name="Group 54"/>
          <p:cNvGrpSpPr/>
          <p:nvPr/>
        </p:nvGrpSpPr>
        <p:grpSpPr>
          <a:xfrm>
            <a:off x="14135200" y="3146858"/>
            <a:ext cx="3904051" cy="2134726"/>
            <a:chOff x="0" y="0"/>
            <a:chExt cx="5205402" cy="2846301"/>
          </a:xfrm>
        </p:grpSpPr>
        <p:grpSp>
          <p:nvGrpSpPr>
            <p:cNvPr id="55" name="Group 55"/>
            <p:cNvGrpSpPr/>
            <p:nvPr/>
          </p:nvGrpSpPr>
          <p:grpSpPr>
            <a:xfrm>
              <a:off x="1472952" y="0"/>
              <a:ext cx="2259497" cy="2259488"/>
              <a:chOff x="0" y="0"/>
              <a:chExt cx="6350000" cy="6349975"/>
            </a:xfrm>
          </p:grpSpPr>
          <p:sp>
            <p:nvSpPr>
              <p:cNvPr id="56" name="Freeform 5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a:stretch>
              </a:blipFill>
            </p:spPr>
            <p:txBody>
              <a:bodyPr/>
              <a:lstStyle/>
              <a:p>
                <a:endParaRPr lang="en-US"/>
              </a:p>
            </p:txBody>
          </p:sp>
        </p:grpSp>
        <p:sp>
          <p:nvSpPr>
            <p:cNvPr id="57" name="TextBox 57"/>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Elysia Larson, ScD​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HMS/BIDMC​</a:t>
              </a:r>
            </a:p>
          </p:txBody>
        </p:sp>
      </p:grpSp>
      <p:sp>
        <p:nvSpPr>
          <p:cNvPr id="58" name="Freeform 58"/>
          <p:cNvSpPr/>
          <p:nvPr/>
        </p:nvSpPr>
        <p:spPr>
          <a:xfrm>
            <a:off x="532287" y="694043"/>
            <a:ext cx="1991422" cy="1502421"/>
          </a:xfrm>
          <a:custGeom>
            <a:avLst/>
            <a:gdLst/>
            <a:ahLst/>
            <a:cxnLst/>
            <a:rect l="l" t="t" r="r" b="b"/>
            <a:pathLst>
              <a:path w="1991422" h="1502421">
                <a:moveTo>
                  <a:pt x="0" y="0"/>
                </a:moveTo>
                <a:lnTo>
                  <a:pt x="1991421" y="0"/>
                </a:lnTo>
                <a:lnTo>
                  <a:pt x="1991421" y="1502421"/>
                </a:lnTo>
                <a:lnTo>
                  <a:pt x="0" y="1502421"/>
                </a:lnTo>
                <a:lnTo>
                  <a:pt x="0" y="0"/>
                </a:lnTo>
                <a:close/>
              </a:path>
            </a:pathLst>
          </a:custGeom>
          <a:blipFill>
            <a:blip r:embed="rId13"/>
            <a:stretch>
              <a:fillRect t="-8750" b="-23797"/>
            </a:stretch>
          </a:blipFill>
        </p:spPr>
        <p:txBody>
          <a:bodyPr/>
          <a:lstStyle/>
          <a:p>
            <a:endParaRPr lang="en-US"/>
          </a:p>
        </p:txBody>
      </p:sp>
      <p:grpSp>
        <p:nvGrpSpPr>
          <p:cNvPr id="59" name="Group 59"/>
          <p:cNvGrpSpPr/>
          <p:nvPr/>
        </p:nvGrpSpPr>
        <p:grpSpPr>
          <a:xfrm>
            <a:off x="10324797" y="7626376"/>
            <a:ext cx="1694623" cy="1694616"/>
            <a:chOff x="0" y="0"/>
            <a:chExt cx="6350000" cy="6349975"/>
          </a:xfrm>
        </p:grpSpPr>
        <p:sp>
          <p:nvSpPr>
            <p:cNvPr id="60" name="Freeform 6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sp>
        <p:nvSpPr>
          <p:cNvPr id="61" name="TextBox 61"/>
          <p:cNvSpPr txBox="1"/>
          <p:nvPr/>
        </p:nvSpPr>
        <p:spPr>
          <a:xfrm>
            <a:off x="5044872" y="7098755"/>
            <a:ext cx="3833799" cy="460765"/>
          </a:xfrm>
          <a:prstGeom prst="rect">
            <a:avLst/>
          </a:prstGeom>
        </p:spPr>
        <p:txBody>
          <a:bodyPr lIns="0" tIns="0" rIns="0" bIns="0" rtlCol="0" anchor="t">
            <a:spAutoFit/>
          </a:bodyPr>
          <a:lstStyle/>
          <a:p>
            <a:pPr algn="ctr">
              <a:lnSpc>
                <a:spcPts val="1832"/>
              </a:lnSpc>
            </a:pPr>
            <a:r>
              <a:rPr lang="en-US" sz="1308">
                <a:solidFill>
                  <a:srgbClr val="000000"/>
                </a:solidFill>
                <a:latin typeface="Poppins Medium"/>
                <a:ea typeface="Poppins Medium"/>
                <a:cs typeface="Poppins Medium"/>
                <a:sym typeface="Poppins Medium"/>
              </a:rPr>
              <a:t>Jess Gaulton, MD</a:t>
            </a:r>
          </a:p>
          <a:p>
            <a:pPr marL="0" lvl="0" indent="0" algn="ctr">
              <a:lnSpc>
                <a:spcPts val="1832"/>
              </a:lnSpc>
              <a:spcBef>
                <a:spcPct val="0"/>
              </a:spcBef>
            </a:pPr>
            <a:r>
              <a:rPr lang="en-US" sz="1308">
                <a:solidFill>
                  <a:srgbClr val="000000"/>
                </a:solidFill>
                <a:latin typeface="Poppins Medium"/>
                <a:ea typeface="Poppins Medium"/>
                <a:cs typeface="Poppins Medium"/>
                <a:sym typeface="Poppins Medium"/>
              </a:rPr>
              <a:t>FamilyWell Health</a:t>
            </a:r>
          </a:p>
        </p:txBody>
      </p:sp>
      <p:grpSp>
        <p:nvGrpSpPr>
          <p:cNvPr id="62" name="Group 62"/>
          <p:cNvGrpSpPr/>
          <p:nvPr/>
        </p:nvGrpSpPr>
        <p:grpSpPr>
          <a:xfrm>
            <a:off x="4136847" y="5407127"/>
            <a:ext cx="1745797" cy="1745790"/>
            <a:chOff x="0" y="0"/>
            <a:chExt cx="6350000" cy="6349975"/>
          </a:xfrm>
        </p:grpSpPr>
        <p:sp>
          <p:nvSpPr>
            <p:cNvPr id="63" name="Freeform 6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txBody>
            <a:bodyPr/>
            <a:lstStyle/>
            <a:p>
              <a:endParaRPr lang="en-US"/>
            </a:p>
          </p:txBody>
        </p:sp>
      </p:grpSp>
      <p:grpSp>
        <p:nvGrpSpPr>
          <p:cNvPr id="64" name="Group 64"/>
          <p:cNvGrpSpPr/>
          <p:nvPr/>
        </p:nvGrpSpPr>
        <p:grpSpPr>
          <a:xfrm>
            <a:off x="1105695" y="5432714"/>
            <a:ext cx="3904051" cy="2160313"/>
            <a:chOff x="0" y="0"/>
            <a:chExt cx="5205402" cy="2880417"/>
          </a:xfrm>
        </p:grpSpPr>
        <p:sp>
          <p:nvSpPr>
            <p:cNvPr id="65" name="TextBox 65"/>
            <p:cNvSpPr txBox="1"/>
            <p:nvPr/>
          </p:nvSpPr>
          <p:spPr>
            <a:xfrm>
              <a:off x="0" y="2265029"/>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Julia Prentice, PhD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BLC</a:t>
              </a:r>
            </a:p>
          </p:txBody>
        </p:sp>
        <p:grpSp>
          <p:nvGrpSpPr>
            <p:cNvPr id="66" name="Group 66"/>
            <p:cNvGrpSpPr/>
            <p:nvPr/>
          </p:nvGrpSpPr>
          <p:grpSpPr>
            <a:xfrm>
              <a:off x="1385175" y="0"/>
              <a:ext cx="2259497" cy="2259488"/>
              <a:chOff x="0" y="0"/>
              <a:chExt cx="6350000" cy="6349975"/>
            </a:xfrm>
          </p:grpSpPr>
          <p:sp>
            <p:nvSpPr>
              <p:cNvPr id="67" name="Freeform 6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4"/>
                <a:stretch>
                  <a:fillRect t="-1503" b="-31997"/>
                </a:stretch>
              </a:blipFill>
            </p:spPr>
            <p:txBody>
              <a:bodyPr/>
              <a:lstStyle/>
              <a:p>
                <a:endParaRPr lang="en-US"/>
              </a:p>
            </p:txBody>
          </p:sp>
        </p:grpSp>
      </p:grpSp>
      <p:sp>
        <p:nvSpPr>
          <p:cNvPr id="68" name="TextBox 68"/>
          <p:cNvSpPr txBox="1"/>
          <p:nvPr/>
        </p:nvSpPr>
        <p:spPr>
          <a:xfrm>
            <a:off x="2938469" y="780345"/>
            <a:ext cx="8496561" cy="1276350"/>
          </a:xfrm>
          <a:prstGeom prst="rect">
            <a:avLst/>
          </a:prstGeom>
        </p:spPr>
        <p:txBody>
          <a:bodyPr lIns="0" tIns="0" rIns="0" bIns="0" rtlCol="0" anchor="t">
            <a:spAutoFit/>
          </a:bodyPr>
          <a:lstStyle/>
          <a:p>
            <a:pPr marL="0" lvl="0" indent="0" algn="l">
              <a:lnSpc>
                <a:spcPts val="5039"/>
              </a:lnSpc>
              <a:spcBef>
                <a:spcPct val="0"/>
              </a:spcBef>
            </a:pPr>
            <a:r>
              <a:rPr lang="en-US" sz="4199" spc="436">
                <a:solidFill>
                  <a:srgbClr val="B22A4A"/>
                </a:solidFill>
                <a:latin typeface="Poppins Light Bold"/>
                <a:ea typeface="Poppins Light Bold"/>
                <a:cs typeface="Poppins Light Bold"/>
                <a:sym typeface="Poppins Light Bold"/>
              </a:rPr>
              <a:t>PNQIN PMHC BUNDLE WORKGROUP</a:t>
            </a:r>
          </a:p>
        </p:txBody>
      </p:sp>
      <p:grpSp>
        <p:nvGrpSpPr>
          <p:cNvPr id="69" name="Group 69"/>
          <p:cNvGrpSpPr/>
          <p:nvPr/>
        </p:nvGrpSpPr>
        <p:grpSpPr>
          <a:xfrm>
            <a:off x="9622194" y="244042"/>
            <a:ext cx="4393625" cy="2437348"/>
            <a:chOff x="0" y="0"/>
            <a:chExt cx="5858166" cy="3249797"/>
          </a:xfrm>
        </p:grpSpPr>
        <p:sp>
          <p:nvSpPr>
            <p:cNvPr id="70" name="TextBox 70"/>
            <p:cNvSpPr txBox="1"/>
            <p:nvPr/>
          </p:nvSpPr>
          <p:spPr>
            <a:xfrm>
              <a:off x="0" y="2551297"/>
              <a:ext cx="5858166" cy="698500"/>
            </a:xfrm>
            <a:prstGeom prst="rect">
              <a:avLst/>
            </a:prstGeom>
          </p:spPr>
          <p:txBody>
            <a:bodyPr lIns="0" tIns="0" rIns="0" bIns="0" rtlCol="0" anchor="t">
              <a:spAutoFit/>
            </a:bodyPr>
            <a:lstStyle/>
            <a:p>
              <a:pPr algn="ctr">
                <a:lnSpc>
                  <a:spcPts val="2100"/>
                </a:lnSpc>
              </a:pPr>
              <a:r>
                <a:rPr lang="en-US" sz="1500">
                  <a:solidFill>
                    <a:srgbClr val="000000"/>
                  </a:solidFill>
                  <a:latin typeface="Poppins Medium"/>
                  <a:ea typeface="Poppins Medium"/>
                  <a:cs typeface="Poppins Medium"/>
                  <a:sym typeface="Poppins Medium"/>
                </a:rPr>
                <a:t>Tiffany Moore Simas, MD</a:t>
              </a:r>
            </a:p>
            <a:p>
              <a:pPr marL="0" lvl="0" indent="0" algn="ctr">
                <a:lnSpc>
                  <a:spcPts val="2100"/>
                </a:lnSpc>
                <a:spcBef>
                  <a:spcPct val="0"/>
                </a:spcBef>
              </a:pPr>
              <a:r>
                <a:rPr lang="en-US" sz="1500">
                  <a:solidFill>
                    <a:srgbClr val="000000"/>
                  </a:solidFill>
                  <a:latin typeface="Poppins Medium"/>
                  <a:ea typeface="Poppins Medium"/>
                  <a:cs typeface="Poppins Medium"/>
                  <a:sym typeface="Poppins Medium"/>
                </a:rPr>
                <a:t>UMass Memorial Health</a:t>
              </a:r>
            </a:p>
          </p:txBody>
        </p:sp>
        <p:grpSp>
          <p:nvGrpSpPr>
            <p:cNvPr id="71" name="Group 71"/>
            <p:cNvGrpSpPr/>
            <p:nvPr/>
          </p:nvGrpSpPr>
          <p:grpSpPr>
            <a:xfrm>
              <a:off x="1643830" y="0"/>
              <a:ext cx="2603240" cy="2603229"/>
              <a:chOff x="0" y="0"/>
              <a:chExt cx="6350000" cy="6349975"/>
            </a:xfrm>
          </p:grpSpPr>
          <p:sp>
            <p:nvSpPr>
              <p:cNvPr id="72" name="Freeform 7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5"/>
                <a:stretch>
                  <a:fillRect b="-25065"/>
                </a:stretch>
              </a:blipFill>
            </p:spPr>
            <p:txBody>
              <a:bodyPr/>
              <a:lstStyle/>
              <a:p>
                <a:endParaRPr lang="en-US"/>
              </a:p>
            </p:txBody>
          </p:sp>
        </p:grpSp>
      </p:grpSp>
      <p:grpSp>
        <p:nvGrpSpPr>
          <p:cNvPr id="73" name="Group 73"/>
          <p:cNvGrpSpPr/>
          <p:nvPr/>
        </p:nvGrpSpPr>
        <p:grpSpPr>
          <a:xfrm>
            <a:off x="13075749" y="5407014"/>
            <a:ext cx="3904051" cy="2134726"/>
            <a:chOff x="0" y="0"/>
            <a:chExt cx="5205402" cy="2846301"/>
          </a:xfrm>
        </p:grpSpPr>
        <p:grpSp>
          <p:nvGrpSpPr>
            <p:cNvPr id="74" name="Group 74"/>
            <p:cNvGrpSpPr/>
            <p:nvPr/>
          </p:nvGrpSpPr>
          <p:grpSpPr>
            <a:xfrm>
              <a:off x="1472952" y="0"/>
              <a:ext cx="2259497" cy="2259488"/>
              <a:chOff x="0" y="0"/>
              <a:chExt cx="6350000" cy="6349975"/>
            </a:xfrm>
          </p:grpSpPr>
          <p:sp>
            <p:nvSpPr>
              <p:cNvPr id="75" name="Freeform 7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6"/>
                <a:stretch>
                  <a:fillRect t="-1503" b="-50878"/>
                </a:stretch>
              </a:blipFill>
            </p:spPr>
            <p:txBody>
              <a:bodyPr/>
              <a:lstStyle/>
              <a:p>
                <a:endParaRPr lang="en-US"/>
              </a:p>
            </p:txBody>
          </p:sp>
        </p:grpSp>
        <p:sp>
          <p:nvSpPr>
            <p:cNvPr id="76" name="TextBox 76"/>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Kristie Leeman,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PNQIN/BCH</a:t>
              </a:r>
            </a:p>
          </p:txBody>
        </p:sp>
      </p:grpSp>
      <p:grpSp>
        <p:nvGrpSpPr>
          <p:cNvPr id="77" name="Group 77"/>
          <p:cNvGrpSpPr/>
          <p:nvPr/>
        </p:nvGrpSpPr>
        <p:grpSpPr>
          <a:xfrm>
            <a:off x="-863778" y="7668684"/>
            <a:ext cx="3904051" cy="2134726"/>
            <a:chOff x="0" y="0"/>
            <a:chExt cx="5205402" cy="2846301"/>
          </a:xfrm>
        </p:grpSpPr>
        <p:grpSp>
          <p:nvGrpSpPr>
            <p:cNvPr id="78" name="Group 78"/>
            <p:cNvGrpSpPr/>
            <p:nvPr/>
          </p:nvGrpSpPr>
          <p:grpSpPr>
            <a:xfrm>
              <a:off x="1472952" y="0"/>
              <a:ext cx="2259497" cy="2259488"/>
              <a:chOff x="0" y="0"/>
              <a:chExt cx="6350000" cy="6349975"/>
            </a:xfrm>
          </p:grpSpPr>
          <p:sp>
            <p:nvSpPr>
              <p:cNvPr id="79" name="Freeform 7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7"/>
                <a:stretch>
                  <a:fillRect b="-40105"/>
                </a:stretch>
              </a:blipFill>
            </p:spPr>
            <p:txBody>
              <a:bodyPr/>
              <a:lstStyle/>
              <a:p>
                <a:endParaRPr lang="en-US"/>
              </a:p>
            </p:txBody>
          </p:sp>
        </p:grpSp>
        <p:sp>
          <p:nvSpPr>
            <p:cNvPr id="80" name="TextBox 80"/>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Leena Mittal,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MCPAP for Moms</a:t>
              </a:r>
            </a:p>
          </p:txBody>
        </p:sp>
      </p:grpSp>
      <p:grpSp>
        <p:nvGrpSpPr>
          <p:cNvPr id="81" name="Group 81"/>
          <p:cNvGrpSpPr/>
          <p:nvPr/>
        </p:nvGrpSpPr>
        <p:grpSpPr>
          <a:xfrm>
            <a:off x="15077850" y="5407127"/>
            <a:ext cx="3904051" cy="2134726"/>
            <a:chOff x="0" y="0"/>
            <a:chExt cx="5205402" cy="2846301"/>
          </a:xfrm>
        </p:grpSpPr>
        <p:grpSp>
          <p:nvGrpSpPr>
            <p:cNvPr id="82" name="Group 82"/>
            <p:cNvGrpSpPr/>
            <p:nvPr/>
          </p:nvGrpSpPr>
          <p:grpSpPr>
            <a:xfrm>
              <a:off x="1472952" y="0"/>
              <a:ext cx="2259497" cy="2259488"/>
              <a:chOff x="0" y="0"/>
              <a:chExt cx="6350000" cy="6349975"/>
            </a:xfrm>
          </p:grpSpPr>
          <p:sp>
            <p:nvSpPr>
              <p:cNvPr id="83" name="Freeform 8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8"/>
                <a:stretch>
                  <a:fillRect t="-3741" b="-42823"/>
                </a:stretch>
              </a:blipFill>
            </p:spPr>
            <p:txBody>
              <a:bodyPr/>
              <a:lstStyle/>
              <a:p>
                <a:endParaRPr lang="en-US"/>
              </a:p>
            </p:txBody>
          </p:sp>
        </p:grpSp>
        <p:sp>
          <p:nvSpPr>
            <p:cNvPr id="84" name="TextBox 84"/>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Kriti Lodha</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PSI-MA/PPP Survivor</a:t>
              </a:r>
            </a:p>
          </p:txBody>
        </p:sp>
      </p:grpSp>
      <p:grpSp>
        <p:nvGrpSpPr>
          <p:cNvPr id="85" name="Group 85"/>
          <p:cNvGrpSpPr/>
          <p:nvPr/>
        </p:nvGrpSpPr>
        <p:grpSpPr>
          <a:xfrm>
            <a:off x="6231530" y="7626376"/>
            <a:ext cx="1694623" cy="1694616"/>
            <a:chOff x="0" y="0"/>
            <a:chExt cx="6350000" cy="6349975"/>
          </a:xfrm>
        </p:grpSpPr>
        <p:sp>
          <p:nvSpPr>
            <p:cNvPr id="86" name="Freeform 8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9"/>
              <a:stretch>
                <a:fillRect t="-25000" b="-25000"/>
              </a:stretch>
            </a:blipFill>
          </p:spPr>
          <p:txBody>
            <a:bodyPr/>
            <a:lstStyle/>
            <a:p>
              <a:endParaRPr lang="en-US"/>
            </a:p>
          </p:txBody>
        </p:sp>
      </p:grpSp>
      <p:grpSp>
        <p:nvGrpSpPr>
          <p:cNvPr id="87" name="Group 87"/>
          <p:cNvGrpSpPr/>
          <p:nvPr/>
        </p:nvGrpSpPr>
        <p:grpSpPr>
          <a:xfrm>
            <a:off x="1032264" y="7710765"/>
            <a:ext cx="3904051" cy="2134726"/>
            <a:chOff x="0" y="0"/>
            <a:chExt cx="5205402" cy="2846301"/>
          </a:xfrm>
        </p:grpSpPr>
        <p:grpSp>
          <p:nvGrpSpPr>
            <p:cNvPr id="88" name="Group 88"/>
            <p:cNvGrpSpPr/>
            <p:nvPr/>
          </p:nvGrpSpPr>
          <p:grpSpPr>
            <a:xfrm>
              <a:off x="1472952" y="0"/>
              <a:ext cx="2259497" cy="2259488"/>
              <a:chOff x="0" y="0"/>
              <a:chExt cx="6350000" cy="6349975"/>
            </a:xfrm>
          </p:grpSpPr>
          <p:sp>
            <p:nvSpPr>
              <p:cNvPr id="89" name="Freeform 8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0"/>
                <a:stretch>
                  <a:fillRect t="-12500" b="-12500"/>
                </a:stretch>
              </a:blipFill>
            </p:spPr>
            <p:txBody>
              <a:bodyPr/>
              <a:lstStyle/>
              <a:p>
                <a:endParaRPr lang="en-US"/>
              </a:p>
            </p:txBody>
          </p:sp>
        </p:grpSp>
        <p:sp>
          <p:nvSpPr>
            <p:cNvPr id="90" name="TextBox 90"/>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Maithri Ameresekere, </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MD, BMC</a:t>
              </a:r>
            </a:p>
          </p:txBody>
        </p:sp>
      </p:grpSp>
      <p:grpSp>
        <p:nvGrpSpPr>
          <p:cNvPr id="91" name="Group 91"/>
          <p:cNvGrpSpPr/>
          <p:nvPr/>
        </p:nvGrpSpPr>
        <p:grpSpPr>
          <a:xfrm>
            <a:off x="2098696" y="3162374"/>
            <a:ext cx="3904051" cy="2117696"/>
            <a:chOff x="0" y="0"/>
            <a:chExt cx="5205402" cy="2823594"/>
          </a:xfrm>
        </p:grpSpPr>
        <p:grpSp>
          <p:nvGrpSpPr>
            <p:cNvPr id="92" name="Group 92"/>
            <p:cNvGrpSpPr/>
            <p:nvPr/>
          </p:nvGrpSpPr>
          <p:grpSpPr>
            <a:xfrm>
              <a:off x="1411289" y="0"/>
              <a:ext cx="2259497" cy="2259488"/>
              <a:chOff x="0" y="0"/>
              <a:chExt cx="6350000" cy="6349975"/>
            </a:xfrm>
          </p:grpSpPr>
          <p:sp>
            <p:nvSpPr>
              <p:cNvPr id="93" name="Freeform 9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1"/>
                <a:stretch>
                  <a:fillRect t="-16666" b="-16666"/>
                </a:stretch>
              </a:blipFill>
            </p:spPr>
            <p:txBody>
              <a:bodyPr/>
              <a:lstStyle/>
              <a:p>
                <a:endParaRPr lang="en-US"/>
              </a:p>
            </p:txBody>
          </p:sp>
        </p:grpSp>
        <p:sp>
          <p:nvSpPr>
            <p:cNvPr id="94" name="TextBox 94"/>
            <p:cNvSpPr txBox="1"/>
            <p:nvPr/>
          </p:nvSpPr>
          <p:spPr>
            <a:xfrm>
              <a:off x="0" y="2208207"/>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Beth Buxton</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DPH</a:t>
              </a:r>
            </a:p>
          </p:txBody>
        </p:sp>
      </p:grpSp>
      <p:grpSp>
        <p:nvGrpSpPr>
          <p:cNvPr id="95" name="Group 95"/>
          <p:cNvGrpSpPr/>
          <p:nvPr/>
        </p:nvGrpSpPr>
        <p:grpSpPr>
          <a:xfrm>
            <a:off x="8009484" y="3145345"/>
            <a:ext cx="3904051" cy="2134726"/>
            <a:chOff x="0" y="0"/>
            <a:chExt cx="5205402" cy="2846301"/>
          </a:xfrm>
        </p:grpSpPr>
        <p:grpSp>
          <p:nvGrpSpPr>
            <p:cNvPr id="96" name="Group 96"/>
            <p:cNvGrpSpPr/>
            <p:nvPr/>
          </p:nvGrpSpPr>
          <p:grpSpPr>
            <a:xfrm>
              <a:off x="1472952" y="0"/>
              <a:ext cx="2259497" cy="2259488"/>
              <a:chOff x="0" y="0"/>
              <a:chExt cx="6350000" cy="6349975"/>
            </a:xfrm>
          </p:grpSpPr>
          <p:sp>
            <p:nvSpPr>
              <p:cNvPr id="97" name="Freeform 9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2"/>
                <a:stretch>
                  <a:fillRect t="-1169" b="-1169"/>
                </a:stretch>
              </a:blipFill>
            </p:spPr>
            <p:txBody>
              <a:bodyPr/>
              <a:lstStyle/>
              <a:p>
                <a:endParaRPr lang="en-US"/>
              </a:p>
            </p:txBody>
          </p:sp>
        </p:grpSp>
        <p:sp>
          <p:nvSpPr>
            <p:cNvPr id="98" name="TextBox 98"/>
            <p:cNvSpPr txBox="1"/>
            <p:nvPr/>
          </p:nvSpPr>
          <p:spPr>
            <a:xfrm>
              <a:off x="0" y="2230913"/>
              <a:ext cx="5205402" cy="615388"/>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Cheryl Slater, RN</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PNQIN/BMC</a:t>
              </a:r>
            </a:p>
          </p:txBody>
        </p:sp>
      </p:grpSp>
      <p:grpSp>
        <p:nvGrpSpPr>
          <p:cNvPr id="99" name="Group 99"/>
          <p:cNvGrpSpPr/>
          <p:nvPr/>
        </p:nvGrpSpPr>
        <p:grpSpPr>
          <a:xfrm>
            <a:off x="15891927" y="289341"/>
            <a:ext cx="1907131" cy="1907123"/>
            <a:chOff x="0" y="0"/>
            <a:chExt cx="6350000" cy="6349975"/>
          </a:xfrm>
        </p:grpSpPr>
        <p:sp>
          <p:nvSpPr>
            <p:cNvPr id="100" name="Freeform 10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3"/>
              <a:stretch>
                <a:fillRect l="-1630" r="-1630"/>
              </a:stretch>
            </a:blipFill>
          </p:spPr>
          <p:txBody>
            <a:bodyPr/>
            <a:lstStyle/>
            <a:p>
              <a:endParaRPr lang="en-US"/>
            </a:p>
          </p:txBody>
        </p:sp>
      </p:grpSp>
      <p:grpSp>
        <p:nvGrpSpPr>
          <p:cNvPr id="101" name="Group 101"/>
          <p:cNvGrpSpPr/>
          <p:nvPr/>
        </p:nvGrpSpPr>
        <p:grpSpPr>
          <a:xfrm>
            <a:off x="12220603" y="7596146"/>
            <a:ext cx="1694623" cy="1694616"/>
            <a:chOff x="0" y="0"/>
            <a:chExt cx="6350000" cy="6349975"/>
          </a:xfrm>
        </p:grpSpPr>
        <p:sp>
          <p:nvSpPr>
            <p:cNvPr id="102" name="Freeform 10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4"/>
              <a:stretch>
                <a:fillRect t="-16666" b="-16666"/>
              </a:stretch>
            </a:blipFill>
          </p:spPr>
          <p:txBody>
            <a:bodyPr/>
            <a:lstStyle/>
            <a:p>
              <a:endParaRPr lang="en-US"/>
            </a:p>
          </p:txBody>
        </p:sp>
      </p:grpSp>
      <p:sp>
        <p:nvSpPr>
          <p:cNvPr id="103" name="TextBox 103"/>
          <p:cNvSpPr txBox="1"/>
          <p:nvPr/>
        </p:nvSpPr>
        <p:spPr>
          <a:xfrm>
            <a:off x="5126816" y="9292417"/>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Molly Fraust-Wylie</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PNQIN/BIDMC</a:t>
            </a:r>
          </a:p>
        </p:txBody>
      </p:sp>
      <p:sp>
        <p:nvSpPr>
          <p:cNvPr id="104" name="TextBox 104"/>
          <p:cNvSpPr txBox="1"/>
          <p:nvPr/>
        </p:nvSpPr>
        <p:spPr>
          <a:xfrm>
            <a:off x="13075749" y="9292417"/>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Shaniqua Choice</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Infinity Equity Consulting</a:t>
            </a:r>
          </a:p>
        </p:txBody>
      </p:sp>
      <p:sp>
        <p:nvSpPr>
          <p:cNvPr id="105" name="TextBox 105"/>
          <p:cNvSpPr txBox="1"/>
          <p:nvPr/>
        </p:nvSpPr>
        <p:spPr>
          <a:xfrm>
            <a:off x="11069024" y="7073055"/>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Kettie Louis, DNP</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BMC</a:t>
            </a:r>
          </a:p>
        </p:txBody>
      </p:sp>
      <p:sp>
        <p:nvSpPr>
          <p:cNvPr id="106" name="TextBox 106"/>
          <p:cNvSpPr txBox="1"/>
          <p:nvPr/>
        </p:nvSpPr>
        <p:spPr>
          <a:xfrm>
            <a:off x="15132549" y="9304418"/>
            <a:ext cx="3909755" cy="459803"/>
          </a:xfrm>
          <a:prstGeom prst="rect">
            <a:avLst/>
          </a:prstGeom>
        </p:spPr>
        <p:txBody>
          <a:bodyPr lIns="0" tIns="0" rIns="0" bIns="0" rtlCol="0" anchor="t">
            <a:spAutoFit/>
          </a:bodyPr>
          <a:lstStyle/>
          <a:p>
            <a:pPr algn="ctr">
              <a:lnSpc>
                <a:spcPts val="1868"/>
              </a:lnSpc>
            </a:pPr>
            <a:r>
              <a:rPr lang="en-US" sz="1334">
                <a:solidFill>
                  <a:srgbClr val="000000"/>
                </a:solidFill>
                <a:latin typeface="Poppins Medium"/>
                <a:ea typeface="Poppins Medium"/>
                <a:cs typeface="Poppins Medium"/>
                <a:sym typeface="Poppins Medium"/>
              </a:rPr>
              <a:t>Uruj Haider, MD</a:t>
            </a:r>
          </a:p>
          <a:p>
            <a:pPr marL="0" lvl="0" indent="0" algn="ctr">
              <a:lnSpc>
                <a:spcPts val="1868"/>
              </a:lnSpc>
              <a:spcBef>
                <a:spcPct val="0"/>
              </a:spcBef>
            </a:pPr>
            <a:r>
              <a:rPr lang="en-US" sz="1334">
                <a:solidFill>
                  <a:srgbClr val="000000"/>
                </a:solidFill>
                <a:latin typeface="Poppins Medium"/>
                <a:ea typeface="Poppins Medium"/>
                <a:cs typeface="Poppins Medium"/>
                <a:sym typeface="Poppins Medium"/>
              </a:rPr>
              <a:t>MCPAP for Moms</a:t>
            </a:r>
          </a:p>
        </p:txBody>
      </p:sp>
      <p:sp>
        <p:nvSpPr>
          <p:cNvPr id="107" name="TextBox 107"/>
          <p:cNvSpPr txBox="1"/>
          <p:nvPr/>
        </p:nvSpPr>
        <p:spPr>
          <a:xfrm>
            <a:off x="9220083" y="9295536"/>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Ricky Seeber,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MGH</a:t>
            </a:r>
          </a:p>
        </p:txBody>
      </p:sp>
      <p:sp>
        <p:nvSpPr>
          <p:cNvPr id="108" name="TextBox 108"/>
          <p:cNvSpPr txBox="1"/>
          <p:nvPr/>
        </p:nvSpPr>
        <p:spPr>
          <a:xfrm>
            <a:off x="3092846" y="7124343"/>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Jelia Frano</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Deloitte/PPP Survivor</a:t>
            </a:r>
          </a:p>
        </p:txBody>
      </p:sp>
      <p:sp>
        <p:nvSpPr>
          <p:cNvPr id="109" name="TextBox 109"/>
          <p:cNvSpPr txBox="1"/>
          <p:nvPr/>
        </p:nvSpPr>
        <p:spPr>
          <a:xfrm>
            <a:off x="14648680" y="2113065"/>
            <a:ext cx="4393625" cy="533400"/>
          </a:xfrm>
          <a:prstGeom prst="rect">
            <a:avLst/>
          </a:prstGeom>
        </p:spPr>
        <p:txBody>
          <a:bodyPr lIns="0" tIns="0" rIns="0" bIns="0" rtlCol="0" anchor="t">
            <a:spAutoFit/>
          </a:bodyPr>
          <a:lstStyle/>
          <a:p>
            <a:pPr algn="ctr">
              <a:lnSpc>
                <a:spcPts val="2100"/>
              </a:lnSpc>
            </a:pPr>
            <a:r>
              <a:rPr lang="en-US" sz="1500">
                <a:solidFill>
                  <a:srgbClr val="000000"/>
                </a:solidFill>
                <a:latin typeface="Poppins Medium"/>
                <a:ea typeface="Poppins Medium"/>
                <a:cs typeface="Poppins Medium"/>
                <a:sym typeface="Poppins Medium"/>
              </a:rPr>
              <a:t>Brooke Fortin</a:t>
            </a:r>
          </a:p>
          <a:p>
            <a:pPr marL="0" lvl="0" indent="0" algn="ctr">
              <a:lnSpc>
                <a:spcPts val="2100"/>
              </a:lnSpc>
              <a:spcBef>
                <a:spcPct val="0"/>
              </a:spcBef>
            </a:pPr>
            <a:r>
              <a:rPr lang="en-US" sz="1500">
                <a:solidFill>
                  <a:srgbClr val="000000"/>
                </a:solidFill>
                <a:latin typeface="Poppins Medium"/>
                <a:ea typeface="Poppins Medium"/>
                <a:cs typeface="Poppins Medium"/>
                <a:sym typeface="Poppins Medium"/>
              </a:rPr>
              <a:t>PNQIN</a:t>
            </a:r>
          </a:p>
        </p:txBody>
      </p:sp>
      <p:sp>
        <p:nvSpPr>
          <p:cNvPr id="110" name="TextBox 110"/>
          <p:cNvSpPr txBox="1"/>
          <p:nvPr/>
        </p:nvSpPr>
        <p:spPr>
          <a:xfrm>
            <a:off x="11069024" y="9295536"/>
            <a:ext cx="3904051" cy="468685"/>
          </a:xfrm>
          <a:prstGeom prst="rect">
            <a:avLst/>
          </a:prstGeom>
        </p:spPr>
        <p:txBody>
          <a:bodyPr lIns="0" tIns="0" rIns="0" bIns="0" rtlCol="0" anchor="t">
            <a:spAutoFit/>
          </a:bodyPr>
          <a:lstStyle/>
          <a:p>
            <a:pPr algn="ctr">
              <a:lnSpc>
                <a:spcPts val="1866"/>
              </a:lnSpc>
            </a:pPr>
            <a:r>
              <a:rPr lang="en-US" sz="1332">
                <a:solidFill>
                  <a:srgbClr val="000000"/>
                </a:solidFill>
                <a:latin typeface="Poppins Medium"/>
                <a:ea typeface="Poppins Medium"/>
                <a:cs typeface="Poppins Medium"/>
                <a:sym typeface="Poppins Medium"/>
              </a:rPr>
              <a:t>Ron Iverson, MD</a:t>
            </a:r>
          </a:p>
          <a:p>
            <a:pPr marL="0" lvl="0" indent="0" algn="ctr">
              <a:lnSpc>
                <a:spcPts val="1866"/>
              </a:lnSpc>
              <a:spcBef>
                <a:spcPct val="0"/>
              </a:spcBef>
            </a:pPr>
            <a:r>
              <a:rPr lang="en-US" sz="1332">
                <a:solidFill>
                  <a:srgbClr val="000000"/>
                </a:solidFill>
                <a:latin typeface="Poppins Medium"/>
                <a:ea typeface="Poppins Medium"/>
                <a:cs typeface="Poppins Medium"/>
                <a:sym typeface="Poppins Medium"/>
              </a:rPr>
              <a:t>PNQIN/BMC</a:t>
            </a:r>
          </a:p>
        </p:txBody>
      </p:sp>
    </p:spTree>
    <p:extLst>
      <p:ext uri="{BB962C8B-B14F-4D97-AF65-F5344CB8AC3E}">
        <p14:creationId xmlns:p14="http://schemas.microsoft.com/office/powerpoint/2010/main" val="87972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6823" y="-279046"/>
            <a:ext cx="4427631" cy="10899542"/>
            <a:chOff x="0" y="0"/>
            <a:chExt cx="3337552" cy="8216085"/>
          </a:xfrm>
        </p:grpSpPr>
        <p:sp>
          <p:nvSpPr>
            <p:cNvPr id="3" name="Freeform 3"/>
            <p:cNvSpPr/>
            <p:nvPr/>
          </p:nvSpPr>
          <p:spPr>
            <a:xfrm>
              <a:off x="0" y="0"/>
              <a:ext cx="3337552" cy="8216085"/>
            </a:xfrm>
            <a:custGeom>
              <a:avLst/>
              <a:gdLst/>
              <a:ahLst/>
              <a:cxnLst/>
              <a:rect l="l" t="t" r="r" b="b"/>
              <a:pathLst>
                <a:path w="3337552" h="8216085">
                  <a:moveTo>
                    <a:pt x="3213092" y="8216085"/>
                  </a:moveTo>
                  <a:lnTo>
                    <a:pt x="124460" y="8216085"/>
                  </a:lnTo>
                  <a:cubicBezTo>
                    <a:pt x="55880" y="8216085"/>
                    <a:pt x="0" y="8160205"/>
                    <a:pt x="0" y="8091625"/>
                  </a:cubicBezTo>
                  <a:lnTo>
                    <a:pt x="0" y="124460"/>
                  </a:lnTo>
                  <a:cubicBezTo>
                    <a:pt x="0" y="55880"/>
                    <a:pt x="55880" y="0"/>
                    <a:pt x="124460" y="0"/>
                  </a:cubicBezTo>
                  <a:lnTo>
                    <a:pt x="3213092" y="0"/>
                  </a:lnTo>
                  <a:cubicBezTo>
                    <a:pt x="3281672" y="0"/>
                    <a:pt x="3337552" y="55880"/>
                    <a:pt x="3337552" y="124460"/>
                  </a:cubicBezTo>
                  <a:lnTo>
                    <a:pt x="3337552" y="8091625"/>
                  </a:lnTo>
                  <a:cubicBezTo>
                    <a:pt x="3337552" y="8160205"/>
                    <a:pt x="3281672" y="8216085"/>
                    <a:pt x="3213092" y="8216085"/>
                  </a:cubicBezTo>
                  <a:close/>
                </a:path>
              </a:pathLst>
            </a:custGeom>
            <a:solidFill>
              <a:srgbClr val="B22A4A">
                <a:alpha val="40000"/>
              </a:srgbClr>
            </a:solidFill>
          </p:spPr>
          <p:txBody>
            <a:bodyPr/>
            <a:lstStyle/>
            <a:p>
              <a:endParaRPr lang="en-US"/>
            </a:p>
          </p:txBody>
        </p:sp>
      </p:grpSp>
      <p:sp>
        <p:nvSpPr>
          <p:cNvPr id="4" name="TextBox 4"/>
          <p:cNvSpPr txBox="1"/>
          <p:nvPr/>
        </p:nvSpPr>
        <p:spPr>
          <a:xfrm>
            <a:off x="0" y="2241413"/>
            <a:ext cx="14476823" cy="828675"/>
          </a:xfrm>
          <a:prstGeom prst="rect">
            <a:avLst/>
          </a:prstGeom>
        </p:spPr>
        <p:txBody>
          <a:bodyPr lIns="0" tIns="0" rIns="0" bIns="0" rtlCol="0" anchor="t">
            <a:spAutoFit/>
          </a:bodyPr>
          <a:lstStyle/>
          <a:p>
            <a:pPr algn="ctr">
              <a:lnSpc>
                <a:spcPts val="6530"/>
              </a:lnSpc>
            </a:pPr>
            <a:r>
              <a:rPr lang="en-US" sz="5442">
                <a:solidFill>
                  <a:srgbClr val="B22A4A"/>
                </a:solidFill>
                <a:latin typeface="Poppins Medium"/>
                <a:ea typeface="Poppins Medium"/>
                <a:cs typeface="Poppins Medium"/>
                <a:sym typeface="Poppins Medium"/>
              </a:rPr>
              <a:t>Reminders &amp; Announcements</a:t>
            </a:r>
          </a:p>
        </p:txBody>
      </p:sp>
      <p:grpSp>
        <p:nvGrpSpPr>
          <p:cNvPr id="5" name="Group 5"/>
          <p:cNvGrpSpPr/>
          <p:nvPr/>
        </p:nvGrpSpPr>
        <p:grpSpPr>
          <a:xfrm>
            <a:off x="3459638" y="4017847"/>
            <a:ext cx="7182878" cy="4187651"/>
            <a:chOff x="0" y="0"/>
            <a:chExt cx="9577171" cy="5583535"/>
          </a:xfrm>
        </p:grpSpPr>
        <p:grpSp>
          <p:nvGrpSpPr>
            <p:cNvPr id="6" name="Group 6"/>
            <p:cNvGrpSpPr>
              <a:grpSpLocks noChangeAspect="1"/>
            </p:cNvGrpSpPr>
            <p:nvPr/>
          </p:nvGrpSpPr>
          <p:grpSpPr>
            <a:xfrm>
              <a:off x="2710015" y="0"/>
              <a:ext cx="4157141" cy="415712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b="-5775"/>
                </a:stretch>
              </a:blipFill>
            </p:spPr>
            <p:txBody>
              <a:bodyPr/>
              <a:lstStyle/>
              <a:p>
                <a:endParaRPr lang="en-US"/>
              </a:p>
            </p:txBody>
          </p:sp>
        </p:grpSp>
        <p:sp>
          <p:nvSpPr>
            <p:cNvPr id="8" name="TextBox 8"/>
            <p:cNvSpPr txBox="1"/>
            <p:nvPr/>
          </p:nvSpPr>
          <p:spPr>
            <a:xfrm>
              <a:off x="0" y="4456260"/>
              <a:ext cx="9577171" cy="1127274"/>
            </a:xfrm>
            <a:prstGeom prst="rect">
              <a:avLst/>
            </a:prstGeom>
          </p:spPr>
          <p:txBody>
            <a:bodyPr lIns="0" tIns="0" rIns="0" bIns="0" rtlCol="0" anchor="t">
              <a:spAutoFit/>
            </a:bodyPr>
            <a:lstStyle/>
            <a:p>
              <a:pPr algn="ctr">
                <a:lnSpc>
                  <a:spcPts val="3433"/>
                </a:lnSpc>
              </a:pPr>
              <a:r>
                <a:rPr lang="en-US" sz="2452">
                  <a:solidFill>
                    <a:srgbClr val="000000"/>
                  </a:solidFill>
                  <a:latin typeface="Poppins Medium"/>
                  <a:ea typeface="Poppins Medium"/>
                  <a:cs typeface="Poppins Medium"/>
                  <a:sym typeface="Poppins Medium"/>
                </a:rPr>
                <a:t>Kali Vitek, MPH​</a:t>
              </a:r>
            </a:p>
            <a:p>
              <a:pPr marL="0" lvl="0" indent="0" algn="ctr">
                <a:lnSpc>
                  <a:spcPts val="3433"/>
                </a:lnSpc>
                <a:spcBef>
                  <a:spcPct val="0"/>
                </a:spcBef>
              </a:pPr>
              <a:r>
                <a:rPr lang="en-US" sz="2452">
                  <a:solidFill>
                    <a:srgbClr val="000000"/>
                  </a:solidFill>
                  <a:latin typeface="Poppins Medium"/>
                  <a:ea typeface="Poppins Medium"/>
                  <a:cs typeface="Poppins Medium"/>
                  <a:sym typeface="Poppins Medium"/>
                </a:rPr>
                <a:t>PNQIN​ Project Manager</a:t>
              </a:r>
            </a:p>
          </p:txBody>
        </p:sp>
      </p:grpSp>
      <p:sp>
        <p:nvSpPr>
          <p:cNvPr id="9" name="Freeform 9"/>
          <p:cNvSpPr/>
          <p:nvPr/>
        </p:nvSpPr>
        <p:spPr>
          <a:xfrm>
            <a:off x="15559430" y="8995370"/>
            <a:ext cx="1656966" cy="1028700"/>
          </a:xfrm>
          <a:custGeom>
            <a:avLst/>
            <a:gdLst/>
            <a:ahLst/>
            <a:cxnLst/>
            <a:rect l="l" t="t" r="r" b="b"/>
            <a:pathLst>
              <a:path w="1656966" h="1028700">
                <a:moveTo>
                  <a:pt x="0" y="0"/>
                </a:moveTo>
                <a:lnTo>
                  <a:pt x="1656966" y="0"/>
                </a:lnTo>
                <a:lnTo>
                  <a:pt x="1656966" y="1028700"/>
                </a:lnTo>
                <a:lnTo>
                  <a:pt x="0" y="102870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4645051" y="53975"/>
            <a:ext cx="3485723" cy="7492365"/>
          </a:xfrm>
          <a:prstGeom prst="rect">
            <a:avLst/>
          </a:prstGeom>
        </p:spPr>
        <p:txBody>
          <a:bodyPr lIns="0" tIns="0" rIns="0" bIns="0" rtlCol="0" anchor="t">
            <a:spAutoFit/>
          </a:bodyPr>
          <a:lstStyle/>
          <a:p>
            <a:pPr algn="l">
              <a:lnSpc>
                <a:spcPts val="7000"/>
              </a:lnSpc>
            </a:pPr>
            <a:r>
              <a:rPr lang="en-US" sz="3500">
                <a:solidFill>
                  <a:srgbClr val="000000"/>
                </a:solidFill>
                <a:latin typeface="Poppins Medium"/>
                <a:ea typeface="Poppins Medium"/>
                <a:cs typeface="Poppins Medium"/>
                <a:sym typeface="Poppins Medium"/>
              </a:rPr>
              <a:t>Agenda</a:t>
            </a:r>
          </a:p>
          <a:p>
            <a:pPr algn="l">
              <a:lnSpc>
                <a:spcPts val="4400"/>
              </a:lnSpc>
            </a:pPr>
            <a:r>
              <a:rPr lang="en-US" sz="2200" b="1" u="sng">
                <a:solidFill>
                  <a:srgbClr val="000000"/>
                </a:solidFill>
                <a:latin typeface="Poppins Medium Bold"/>
                <a:ea typeface="Poppins Medium Bold"/>
                <a:cs typeface="Poppins Medium Bold"/>
                <a:sym typeface="Poppins Medium Bold"/>
              </a:rPr>
              <a:t>12:00-12:05 Welcome &amp; PNQIN Announcements</a:t>
            </a:r>
          </a:p>
          <a:p>
            <a:pPr algn="l">
              <a:lnSpc>
                <a:spcPts val="4400"/>
              </a:lnSpc>
            </a:pPr>
            <a:endParaRPr lang="en-US" sz="2200" b="1" u="sng">
              <a:solidFill>
                <a:srgbClr val="000000"/>
              </a:solidFill>
              <a:latin typeface="Poppins Medium Bold"/>
              <a:ea typeface="Poppins Medium Bold"/>
              <a:cs typeface="Poppins Medium Bold"/>
              <a:sym typeface="Poppins Medium Bold"/>
            </a:endParaRPr>
          </a:p>
          <a:p>
            <a:pPr algn="l">
              <a:lnSpc>
                <a:spcPts val="4400"/>
              </a:lnSpc>
            </a:pPr>
            <a:r>
              <a:rPr lang="en-US" sz="2200">
                <a:solidFill>
                  <a:srgbClr val="000000"/>
                </a:solidFill>
                <a:latin typeface="Poppins Medium"/>
                <a:ea typeface="Poppins Medium"/>
                <a:cs typeface="Poppins Medium"/>
                <a:sym typeface="Poppins Medium"/>
              </a:rPr>
              <a:t>12:05-12:45 Organization Presentation</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12:45-12:50 PMHC Bundle Pearls</a:t>
            </a:r>
          </a:p>
          <a:p>
            <a:pPr algn="l">
              <a:lnSpc>
                <a:spcPts val="4400"/>
              </a:lnSpc>
            </a:pPr>
            <a:endParaRPr lang="en-US" sz="2200">
              <a:solidFill>
                <a:srgbClr val="000000"/>
              </a:solidFill>
              <a:latin typeface="Poppins Medium"/>
              <a:ea typeface="Poppins Medium"/>
              <a:cs typeface="Poppins Medium"/>
              <a:sym typeface="Poppins Medium"/>
            </a:endParaRPr>
          </a:p>
          <a:p>
            <a:pPr algn="l">
              <a:lnSpc>
                <a:spcPts val="4400"/>
              </a:lnSpc>
            </a:pPr>
            <a:r>
              <a:rPr lang="en-US" sz="2200">
                <a:solidFill>
                  <a:srgbClr val="000000"/>
                </a:solidFill>
                <a:latin typeface="Poppins Medium"/>
                <a:ea typeface="Poppins Medium"/>
                <a:cs typeface="Poppins Medium"/>
                <a:sym typeface="Poppins Medium"/>
              </a:rPr>
              <a:t>12:50-1:00 Discussion, Q&amp;A</a:t>
            </a:r>
          </a:p>
          <a:p>
            <a:pPr algn="l">
              <a:lnSpc>
                <a:spcPts val="4400"/>
              </a:lnSpc>
            </a:pPr>
            <a:endParaRPr lang="en-US" sz="2200">
              <a:solidFill>
                <a:srgbClr val="000000"/>
              </a:solidFill>
              <a:latin typeface="Poppins Medium"/>
              <a:ea typeface="Poppins Medium"/>
              <a:cs typeface="Poppins Medium"/>
              <a:sym typeface="Poppi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9833" y="-2484229"/>
            <a:ext cx="16429467" cy="13020353"/>
          </a:xfrm>
          <a:custGeom>
            <a:avLst/>
            <a:gdLst/>
            <a:ahLst/>
            <a:cxnLst/>
            <a:rect l="l" t="t" r="r" b="b"/>
            <a:pathLst>
              <a:path w="16429467" h="13020353">
                <a:moveTo>
                  <a:pt x="0" y="0"/>
                </a:moveTo>
                <a:lnTo>
                  <a:pt x="16429467" y="0"/>
                </a:lnTo>
                <a:lnTo>
                  <a:pt x="16429467" y="13020353"/>
                </a:lnTo>
                <a:lnTo>
                  <a:pt x="0" y="13020353"/>
                </a:lnTo>
                <a:lnTo>
                  <a:pt x="0" y="0"/>
                </a:lnTo>
                <a:close/>
              </a:path>
            </a:pathLst>
          </a:custGeom>
          <a:blipFill>
            <a:blip r:embed="rId2">
              <a:alphaModFix amt="6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29266" y="4083682"/>
            <a:ext cx="16230600" cy="2205360"/>
          </a:xfrm>
          <a:prstGeom prst="rect">
            <a:avLst/>
          </a:prstGeom>
        </p:spPr>
        <p:txBody>
          <a:bodyPr lIns="0" tIns="0" rIns="0" bIns="0" rtlCol="0" anchor="t">
            <a:spAutoFit/>
          </a:bodyPr>
          <a:lstStyle/>
          <a:p>
            <a:pPr algn="ctr">
              <a:lnSpc>
                <a:spcPts val="8690"/>
              </a:lnSpc>
            </a:pPr>
            <a:r>
              <a:rPr lang="en-US" sz="7900" spc="821">
                <a:solidFill>
                  <a:srgbClr val="FFFFFF"/>
                </a:solidFill>
                <a:latin typeface="Poppins Medium"/>
                <a:ea typeface="Poppins Medium"/>
                <a:cs typeface="Poppins Medium"/>
                <a:sym typeface="Poppins Medium"/>
              </a:rPr>
              <a:t>PNQIN </a:t>
            </a:r>
          </a:p>
          <a:p>
            <a:pPr marL="0" lvl="0" indent="0" algn="ctr">
              <a:lnSpc>
                <a:spcPts val="8690"/>
              </a:lnSpc>
            </a:pPr>
            <a:r>
              <a:rPr lang="en-US" sz="7900" spc="821">
                <a:solidFill>
                  <a:srgbClr val="FFFFFF"/>
                </a:solidFill>
                <a:latin typeface="Poppins Medium"/>
                <a:ea typeface="Poppins Medium"/>
                <a:cs typeface="Poppins Medium"/>
                <a:sym typeface="Poppins Medium"/>
              </a:rPr>
              <a:t>Announcements</a:t>
            </a:r>
          </a:p>
        </p:txBody>
      </p:sp>
      <p:sp>
        <p:nvSpPr>
          <p:cNvPr id="4" name="Freeform 4"/>
          <p:cNvSpPr/>
          <p:nvPr/>
        </p:nvSpPr>
        <p:spPr>
          <a:xfrm>
            <a:off x="17129359" y="925830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458" y="9258300"/>
            <a:ext cx="1248325" cy="775002"/>
          </a:xfrm>
          <a:custGeom>
            <a:avLst/>
            <a:gdLst/>
            <a:ahLst/>
            <a:cxnLst/>
            <a:rect l="l" t="t" r="r" b="b"/>
            <a:pathLst>
              <a:path w="1248325" h="775002">
                <a:moveTo>
                  <a:pt x="0" y="0"/>
                </a:moveTo>
                <a:lnTo>
                  <a:pt x="1248325" y="0"/>
                </a:lnTo>
                <a:lnTo>
                  <a:pt x="1248325" y="775002"/>
                </a:lnTo>
                <a:lnTo>
                  <a:pt x="0" y="7750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768240"/>
            <a:ext cx="10005619" cy="7495575"/>
          </a:xfrm>
          <a:prstGeom prst="rect">
            <a:avLst/>
          </a:prstGeom>
        </p:spPr>
        <p:txBody>
          <a:bodyPr lIns="0" tIns="0" rIns="0" bIns="0" rtlCol="0" anchor="t">
            <a:spAutoFit/>
          </a:bodyPr>
          <a:lstStyle/>
          <a:p>
            <a:pPr algn="l">
              <a:lnSpc>
                <a:spcPts val="3498"/>
              </a:lnSpc>
            </a:pPr>
            <a:r>
              <a:rPr lang="en-US" sz="2498" b="1">
                <a:solidFill>
                  <a:srgbClr val="000000"/>
                </a:solidFill>
                <a:latin typeface="Canva Sans 1 Bold"/>
                <a:ea typeface="Canva Sans 1 Bold"/>
                <a:cs typeface="Canva Sans 1 Bold"/>
                <a:sym typeface="Canva Sans 1 Bold"/>
              </a:rPr>
              <a:t>Summit Date</a:t>
            </a:r>
            <a:r>
              <a:rPr lang="en-US" sz="2498">
                <a:solidFill>
                  <a:srgbClr val="000000"/>
                </a:solidFill>
                <a:latin typeface="Canva Sans 1"/>
                <a:ea typeface="Canva Sans 1"/>
                <a:cs typeface="Canva Sans 1"/>
                <a:sym typeface="Canva Sans 1"/>
              </a:rPr>
              <a:t>: December 9, 2024 from 8:30am-4:30pm</a:t>
            </a:r>
          </a:p>
          <a:p>
            <a:pPr algn="l">
              <a:lnSpc>
                <a:spcPts val="3498"/>
              </a:lnSpc>
            </a:pPr>
            <a:endParaRPr lang="en-US" sz="2498">
              <a:solidFill>
                <a:srgbClr val="000000"/>
              </a:solidFill>
              <a:latin typeface="Canva Sans 1"/>
              <a:ea typeface="Canva Sans 1"/>
              <a:cs typeface="Canva Sans 1"/>
              <a:sym typeface="Canva Sans 1"/>
            </a:endParaRPr>
          </a:p>
          <a:p>
            <a:pPr algn="l">
              <a:lnSpc>
                <a:spcPts val="3498"/>
              </a:lnSpc>
            </a:pPr>
            <a:r>
              <a:rPr lang="en-US" sz="2498" b="1">
                <a:solidFill>
                  <a:srgbClr val="000000"/>
                </a:solidFill>
                <a:latin typeface="Canva Sans 1 Bold"/>
                <a:ea typeface="Canva Sans 1 Bold"/>
                <a:cs typeface="Canva Sans 1 Bold"/>
                <a:sym typeface="Canva Sans 1 Bold"/>
              </a:rPr>
              <a:t>Location (in-person):</a:t>
            </a:r>
            <a:r>
              <a:rPr lang="en-US" sz="2498">
                <a:solidFill>
                  <a:srgbClr val="000000"/>
                </a:solidFill>
                <a:latin typeface="Canva Sans 1"/>
                <a:ea typeface="Canva Sans 1"/>
                <a:cs typeface="Canva Sans 1"/>
                <a:sym typeface="Canva Sans 1"/>
              </a:rPr>
              <a:t> Four Points by Sheraton Norwood in Norwood, MA</a:t>
            </a:r>
          </a:p>
          <a:p>
            <a:pPr algn="l">
              <a:lnSpc>
                <a:spcPts val="3498"/>
              </a:lnSpc>
            </a:pPr>
            <a:endParaRPr lang="en-US" sz="2498">
              <a:solidFill>
                <a:srgbClr val="000000"/>
              </a:solidFill>
              <a:latin typeface="Canva Sans 1"/>
              <a:ea typeface="Canva Sans 1"/>
              <a:cs typeface="Canva Sans 1"/>
              <a:sym typeface="Canva Sans 1"/>
            </a:endParaRPr>
          </a:p>
          <a:p>
            <a:pPr algn="l">
              <a:lnSpc>
                <a:spcPts val="3498"/>
              </a:lnSpc>
            </a:pPr>
            <a:r>
              <a:rPr lang="en-US" sz="2498" b="1">
                <a:solidFill>
                  <a:srgbClr val="000000"/>
                </a:solidFill>
                <a:latin typeface="Canva Sans 1 Bold"/>
                <a:ea typeface="Canva Sans 1 Bold"/>
                <a:cs typeface="Canva Sans 1 Bold"/>
                <a:sym typeface="Canva Sans 1 Bold"/>
              </a:rPr>
              <a:t>Theme</a:t>
            </a:r>
            <a:r>
              <a:rPr lang="en-US" sz="2498">
                <a:solidFill>
                  <a:srgbClr val="000000"/>
                </a:solidFill>
                <a:latin typeface="Canva Sans 1"/>
                <a:ea typeface="Canva Sans 1"/>
                <a:cs typeface="Canva Sans 1"/>
                <a:sym typeface="Canva Sans 1"/>
              </a:rPr>
              <a:t>: Collective Community, Collaboration, and Care: Working Together to Promote the Well-Being of Birthing Families</a:t>
            </a:r>
          </a:p>
          <a:p>
            <a:pPr algn="l">
              <a:lnSpc>
                <a:spcPts val="3498"/>
              </a:lnSpc>
            </a:pPr>
            <a:endParaRPr lang="en-US" sz="2498">
              <a:solidFill>
                <a:srgbClr val="000000"/>
              </a:solidFill>
              <a:latin typeface="Canva Sans 1"/>
              <a:ea typeface="Canva Sans 1"/>
              <a:cs typeface="Canva Sans 1"/>
              <a:sym typeface="Canva Sans 1"/>
            </a:endParaRPr>
          </a:p>
          <a:p>
            <a:pPr algn="l">
              <a:lnSpc>
                <a:spcPts val="3498"/>
              </a:lnSpc>
            </a:pPr>
            <a:r>
              <a:rPr lang="en-US" sz="2498" b="1">
                <a:solidFill>
                  <a:srgbClr val="000000"/>
                </a:solidFill>
                <a:latin typeface="Canva Sans 1 Bold"/>
                <a:ea typeface="Canva Sans 1 Bold"/>
                <a:cs typeface="Canva Sans 1 Bold"/>
                <a:sym typeface="Canva Sans 1 Bold"/>
              </a:rPr>
              <a:t>Registration fee:</a:t>
            </a:r>
            <a:r>
              <a:rPr lang="en-US" sz="2498">
                <a:solidFill>
                  <a:srgbClr val="000000"/>
                </a:solidFill>
                <a:latin typeface="Canva Sans 1"/>
                <a:ea typeface="Canva Sans 1"/>
                <a:cs typeface="Canva Sans 1"/>
                <a:sym typeface="Canva Sans 1"/>
              </a:rPr>
              <a:t> </a:t>
            </a:r>
          </a:p>
          <a:p>
            <a:pPr algn="l">
              <a:lnSpc>
                <a:spcPts val="3498"/>
              </a:lnSpc>
            </a:pPr>
            <a:r>
              <a:rPr lang="en-US" sz="2498">
                <a:solidFill>
                  <a:srgbClr val="000000"/>
                </a:solidFill>
                <a:latin typeface="Canva Sans 1"/>
                <a:ea typeface="Canva Sans 1"/>
                <a:cs typeface="Canva Sans 1"/>
                <a:sym typeface="Canva Sans 1"/>
              </a:rPr>
              <a:t>$</a:t>
            </a:r>
            <a:r>
              <a:rPr lang="en-US" sz="2498" u="sng">
                <a:solidFill>
                  <a:srgbClr val="000000"/>
                </a:solidFill>
                <a:latin typeface="Canva Sans 1"/>
                <a:ea typeface="Canva Sans 1"/>
                <a:cs typeface="Canva Sans 1"/>
                <a:sym typeface="Canva Sans 1"/>
              </a:rPr>
              <a:t>50</a:t>
            </a:r>
            <a:r>
              <a:rPr lang="en-US" sz="2498">
                <a:solidFill>
                  <a:srgbClr val="000000"/>
                </a:solidFill>
                <a:latin typeface="Canva Sans 1"/>
                <a:ea typeface="Canva Sans 1"/>
                <a:cs typeface="Canva Sans 1"/>
                <a:sym typeface="Canva Sans 1"/>
              </a:rPr>
              <a:t> for Physicians </a:t>
            </a:r>
          </a:p>
          <a:p>
            <a:pPr algn="l">
              <a:lnSpc>
                <a:spcPts val="3498"/>
              </a:lnSpc>
            </a:pPr>
            <a:r>
              <a:rPr lang="en-US" sz="2498">
                <a:solidFill>
                  <a:srgbClr val="000000"/>
                </a:solidFill>
                <a:latin typeface="Canva Sans 1"/>
                <a:ea typeface="Canva Sans 1"/>
                <a:cs typeface="Canva Sans 1"/>
                <a:sym typeface="Canva Sans 1"/>
              </a:rPr>
              <a:t>$</a:t>
            </a:r>
            <a:r>
              <a:rPr lang="en-US" sz="2498" u="sng">
                <a:solidFill>
                  <a:srgbClr val="000000"/>
                </a:solidFill>
                <a:latin typeface="Canva Sans 1"/>
                <a:ea typeface="Canva Sans 1"/>
                <a:cs typeface="Canva Sans 1"/>
                <a:sym typeface="Canva Sans 1"/>
              </a:rPr>
              <a:t>25</a:t>
            </a:r>
            <a:r>
              <a:rPr lang="en-US" sz="2498">
                <a:solidFill>
                  <a:srgbClr val="000000"/>
                </a:solidFill>
                <a:latin typeface="Canva Sans 1"/>
                <a:ea typeface="Canva Sans 1"/>
                <a:cs typeface="Canva Sans 1"/>
                <a:sym typeface="Canva Sans 1"/>
              </a:rPr>
              <a:t> for all other care providers and professionals</a:t>
            </a:r>
          </a:p>
          <a:p>
            <a:pPr algn="l">
              <a:lnSpc>
                <a:spcPts val="3498"/>
              </a:lnSpc>
            </a:pPr>
            <a:r>
              <a:rPr lang="en-US" sz="2498" u="sng">
                <a:solidFill>
                  <a:srgbClr val="000000"/>
                </a:solidFill>
                <a:latin typeface="Canva Sans 1"/>
                <a:ea typeface="Canva Sans 1"/>
                <a:cs typeface="Canva Sans 1"/>
                <a:sym typeface="Canva Sans 1"/>
              </a:rPr>
              <a:t>Free</a:t>
            </a:r>
            <a:r>
              <a:rPr lang="en-US" sz="2498">
                <a:solidFill>
                  <a:srgbClr val="000000"/>
                </a:solidFill>
                <a:latin typeface="Canva Sans 1"/>
                <a:ea typeface="Canva Sans 1"/>
                <a:cs typeface="Canva Sans 1"/>
                <a:sym typeface="Canva Sans 1"/>
              </a:rPr>
              <a:t> registration available for patients/families with lived experience and students/trainees).</a:t>
            </a:r>
          </a:p>
          <a:p>
            <a:pPr algn="l">
              <a:lnSpc>
                <a:spcPts val="3498"/>
              </a:lnSpc>
            </a:pPr>
            <a:endParaRPr lang="en-US" sz="2498">
              <a:solidFill>
                <a:srgbClr val="000000"/>
              </a:solidFill>
              <a:latin typeface="Canva Sans 1"/>
              <a:ea typeface="Canva Sans 1"/>
              <a:cs typeface="Canva Sans 1"/>
              <a:sym typeface="Canva Sans 1"/>
            </a:endParaRPr>
          </a:p>
          <a:p>
            <a:pPr algn="l">
              <a:lnSpc>
                <a:spcPts val="3498"/>
              </a:lnSpc>
            </a:pPr>
            <a:r>
              <a:rPr lang="en-US" sz="2498" b="1">
                <a:solidFill>
                  <a:srgbClr val="000000"/>
                </a:solidFill>
                <a:latin typeface="Canva Sans 1 Bold"/>
                <a:ea typeface="Canva Sans 1 Bold"/>
                <a:cs typeface="Canva Sans 1 Bold"/>
                <a:sym typeface="Canva Sans 1 Bold"/>
              </a:rPr>
              <a:t>Registration page and agenda</a:t>
            </a:r>
            <a:r>
              <a:rPr lang="en-US" sz="2498">
                <a:solidFill>
                  <a:srgbClr val="000000"/>
                </a:solidFill>
                <a:latin typeface="Canva Sans 1"/>
                <a:ea typeface="Canva Sans 1"/>
                <a:cs typeface="Canva Sans 1"/>
                <a:sym typeface="Canva Sans 1"/>
              </a:rPr>
              <a:t>: </a:t>
            </a:r>
            <a:r>
              <a:rPr lang="en-US" sz="2498" u="sng">
                <a:solidFill>
                  <a:srgbClr val="003A96"/>
                </a:solidFill>
                <a:latin typeface="Canva Sans 1"/>
                <a:ea typeface="Canva Sans 1"/>
                <a:cs typeface="Canva Sans 1"/>
                <a:sym typeface="Canva Sans 1"/>
                <a:hlinkClick r:id="rId3" tooltip="https://cvent.me/9NDBrG"/>
              </a:rPr>
              <a:t>https://cvent.me/9NDBrG</a:t>
            </a:r>
            <a:r>
              <a:rPr lang="en-US" sz="2498">
                <a:solidFill>
                  <a:srgbClr val="003A96"/>
                </a:solidFill>
                <a:latin typeface="Canva Sans 1"/>
                <a:ea typeface="Canva Sans 1"/>
                <a:cs typeface="Canva Sans 1"/>
                <a:sym typeface="Canva Sans 1"/>
              </a:rPr>
              <a:t> </a:t>
            </a:r>
          </a:p>
          <a:p>
            <a:pPr algn="l">
              <a:lnSpc>
                <a:spcPts val="3498"/>
              </a:lnSpc>
            </a:pPr>
            <a:endParaRPr lang="en-US" sz="2498">
              <a:solidFill>
                <a:srgbClr val="003A96"/>
              </a:solidFill>
              <a:latin typeface="Canva Sans 1"/>
              <a:ea typeface="Canva Sans 1"/>
              <a:cs typeface="Canva Sans 1"/>
              <a:sym typeface="Canva Sans 1"/>
            </a:endParaRPr>
          </a:p>
          <a:p>
            <a:pPr algn="ctr">
              <a:lnSpc>
                <a:spcPts val="3918"/>
              </a:lnSpc>
              <a:spcBef>
                <a:spcPct val="0"/>
              </a:spcBef>
            </a:pPr>
            <a:r>
              <a:rPr lang="en-US" sz="2798" b="1">
                <a:solidFill>
                  <a:srgbClr val="B22A4A"/>
                </a:solidFill>
                <a:latin typeface="Canva Sans 1 Bold"/>
                <a:ea typeface="Canva Sans 1 Bold"/>
                <a:cs typeface="Canva Sans 1 Bold"/>
                <a:sym typeface="Canva Sans 1 Bold"/>
              </a:rPr>
              <a:t>Space is limited to 350. Please register by December 2nd!</a:t>
            </a:r>
          </a:p>
        </p:txBody>
      </p:sp>
      <p:sp>
        <p:nvSpPr>
          <p:cNvPr id="4" name="Freeform 4"/>
          <p:cNvSpPr/>
          <p:nvPr/>
        </p:nvSpPr>
        <p:spPr>
          <a:xfrm>
            <a:off x="11739331" y="1570704"/>
            <a:ext cx="5519969" cy="7145592"/>
          </a:xfrm>
          <a:custGeom>
            <a:avLst/>
            <a:gdLst/>
            <a:ahLst/>
            <a:cxnLst/>
            <a:rect l="l" t="t" r="r" b="b"/>
            <a:pathLst>
              <a:path w="5519969" h="7145592">
                <a:moveTo>
                  <a:pt x="0" y="0"/>
                </a:moveTo>
                <a:lnTo>
                  <a:pt x="5519969" y="0"/>
                </a:lnTo>
                <a:lnTo>
                  <a:pt x="5519969" y="7145592"/>
                </a:lnTo>
                <a:lnTo>
                  <a:pt x="0" y="714559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97408" y="438150"/>
            <a:ext cx="17490376" cy="638175"/>
          </a:xfrm>
          <a:prstGeom prst="rect">
            <a:avLst/>
          </a:prstGeom>
        </p:spPr>
        <p:txBody>
          <a:bodyPr lIns="0" tIns="0" rIns="0" bIns="0" rtlCol="0" anchor="t">
            <a:spAutoFit/>
          </a:bodyPr>
          <a:lstStyle/>
          <a:p>
            <a:pPr algn="l">
              <a:lnSpc>
                <a:spcPts val="5039"/>
              </a:lnSpc>
            </a:pPr>
            <a:r>
              <a:rPr lang="en-US" sz="4199" spc="436">
                <a:solidFill>
                  <a:srgbClr val="B22A4A"/>
                </a:solidFill>
                <a:latin typeface="Poppins Light Bold"/>
                <a:ea typeface="Poppins Light Bold"/>
                <a:cs typeface="Poppins Light Bold"/>
                <a:sym typeface="Poppins Light Bold"/>
              </a:rPr>
              <a:t>PNQIN 2024 Fall Summit Registration - NOW OPEN!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29E9F172BEA54BAF3ED9D5CD6314F6" ma:contentTypeVersion="18" ma:contentTypeDescription="Create a new document." ma:contentTypeScope="" ma:versionID="6e69e42267c67acd42f10fca20698f71">
  <xsd:schema xmlns:xsd="http://www.w3.org/2001/XMLSchema" xmlns:xs="http://www.w3.org/2001/XMLSchema" xmlns:p="http://schemas.microsoft.com/office/2006/metadata/properties" xmlns:ns2="c5961d08-a1ee-49a8-b8fb-32cbbdd1680a" xmlns:ns3="afd6074d-dc34-4312-83aa-a35bed1b7312" targetNamespace="http://schemas.microsoft.com/office/2006/metadata/properties" ma:root="true" ma:fieldsID="d7e91f1a4a0f8628ced91ae7bf19e49b" ns2:_="" ns3:_="">
    <xsd:import namespace="c5961d08-a1ee-49a8-b8fb-32cbbdd1680a"/>
    <xsd:import namespace="afd6074d-dc34-4312-83aa-a35bed1b73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61d08-a1ee-49a8-b8fb-32cbbdd16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e7000f-50c1-40dc-9caa-2619c0dcb1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d6074d-dc34-4312-83aa-a35bed1b73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e062434-6169-4f76-ac6c-8c4aea706aed}" ma:internalName="TaxCatchAll" ma:showField="CatchAllData" ma:web="afd6074d-dc34-4312-83aa-a35bed1b73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961d08-a1ee-49a8-b8fb-32cbbdd1680a">
      <Terms xmlns="http://schemas.microsoft.com/office/infopath/2007/PartnerControls"/>
    </lcf76f155ced4ddcb4097134ff3c332f>
    <TaxCatchAll xmlns="afd6074d-dc34-4312-83aa-a35bed1b73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E7C817-D95E-432A-AD76-8F5C2C3478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961d08-a1ee-49a8-b8fb-32cbbdd1680a"/>
    <ds:schemaRef ds:uri="afd6074d-dc34-4312-83aa-a35bed1b73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788FC2-86AD-4D36-8141-5BEEDC6A025B}">
  <ds:schemaRefs>
    <ds:schemaRef ds:uri="http://schemas.microsoft.com/office/2006/metadata/properties"/>
    <ds:schemaRef ds:uri="http://schemas.microsoft.com/office/infopath/2007/PartnerControls"/>
    <ds:schemaRef ds:uri="c5961d08-a1ee-49a8-b8fb-32cbbdd1680a"/>
    <ds:schemaRef ds:uri="afd6074d-dc34-4312-83aa-a35bed1b7312"/>
  </ds:schemaRefs>
</ds:datastoreItem>
</file>

<file path=customXml/itemProps3.xml><?xml version="1.0" encoding="utf-8"?>
<ds:datastoreItem xmlns:ds="http://schemas.openxmlformats.org/officeDocument/2006/customXml" ds:itemID="{30F70754-A427-4952-992D-6BA5C02945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343</TotalTime>
  <Words>4114</Words>
  <Application>Microsoft Office PowerPoint</Application>
  <PresentationFormat>Custom</PresentationFormat>
  <Paragraphs>664</Paragraphs>
  <Slides>57</Slides>
  <Notes>31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57</vt:i4>
      </vt:variant>
    </vt:vector>
  </HeadingPairs>
  <TitlesOfParts>
    <vt:vector size="75" baseType="lpstr">
      <vt:lpstr>Poppins Light Bold</vt:lpstr>
      <vt:lpstr>Times New Roman</vt:lpstr>
      <vt:lpstr>Arial</vt:lpstr>
      <vt:lpstr>Canva Sans 1</vt:lpstr>
      <vt:lpstr>Poppins</vt:lpstr>
      <vt:lpstr>Canva Sans 2</vt:lpstr>
      <vt:lpstr>Canva Sans 1 Bold</vt:lpstr>
      <vt:lpstr>Lato Black</vt:lpstr>
      <vt:lpstr>Canva Sans</vt:lpstr>
      <vt:lpstr>Canva Sans 2 Bold</vt:lpstr>
      <vt:lpstr>Calibri</vt:lpstr>
      <vt:lpstr>Poppins Medium</vt:lpstr>
      <vt:lpstr>Canva Sans 1 Italics</vt:lpstr>
      <vt:lpstr>Canva Sans 1 Bold Italics</vt:lpstr>
      <vt:lpstr>Lato</vt:lpstr>
      <vt:lpstr>Poppins Medium Bold</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10_15_24_PMHC_Webinar</dc:title>
  <cp:lastModifiedBy>Kali Vitek</cp:lastModifiedBy>
  <cp:revision>15</cp:revision>
  <dcterms:created xsi:type="dcterms:W3CDTF">2006-08-16T00:00:00Z</dcterms:created>
  <dcterms:modified xsi:type="dcterms:W3CDTF">2024-10-15T18:13:46Z</dcterms:modified>
  <dc:identifier>DAGROf5IfDI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0x0101000129E9F172BEA54BAF3ED9D5CD6314F6</vt:lpwstr>
  </property>
  <property fmtid="{D5CDD505-2E9C-101B-9397-08002B2CF9AE}" pid="3" name="MediaServiceImageTags">
    <vt:lpwstr/>
  </property>
</Properties>
</file>